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15" r:id="rId1"/>
  </p:sldMasterIdLst>
  <p:notesMasterIdLst>
    <p:notesMasterId r:id="rId43"/>
  </p:notesMasterIdLst>
  <p:sldIdLst>
    <p:sldId id="272" r:id="rId2"/>
    <p:sldId id="256" r:id="rId3"/>
    <p:sldId id="273" r:id="rId4"/>
    <p:sldId id="276" r:id="rId5"/>
    <p:sldId id="300" r:id="rId6"/>
    <p:sldId id="279" r:id="rId7"/>
    <p:sldId id="284" r:id="rId8"/>
    <p:sldId id="286" r:id="rId9"/>
    <p:sldId id="274" r:id="rId10"/>
    <p:sldId id="277" r:id="rId11"/>
    <p:sldId id="287" r:id="rId12"/>
    <p:sldId id="271" r:id="rId13"/>
    <p:sldId id="285" r:id="rId14"/>
    <p:sldId id="289" r:id="rId15"/>
    <p:sldId id="268" r:id="rId16"/>
    <p:sldId id="290" r:id="rId17"/>
    <p:sldId id="259" r:id="rId18"/>
    <p:sldId id="301" r:id="rId19"/>
    <p:sldId id="278" r:id="rId20"/>
    <p:sldId id="257" r:id="rId21"/>
    <p:sldId id="275" r:id="rId22"/>
    <p:sldId id="283" r:id="rId23"/>
    <p:sldId id="282" r:id="rId24"/>
    <p:sldId id="263" r:id="rId25"/>
    <p:sldId id="264" r:id="rId26"/>
    <p:sldId id="292" r:id="rId27"/>
    <p:sldId id="293" r:id="rId28"/>
    <p:sldId id="265" r:id="rId29"/>
    <p:sldId id="298" r:id="rId30"/>
    <p:sldId id="281" r:id="rId31"/>
    <p:sldId id="294" r:id="rId32"/>
    <p:sldId id="266" r:id="rId33"/>
    <p:sldId id="260" r:id="rId34"/>
    <p:sldId id="299" r:id="rId35"/>
    <p:sldId id="267" r:id="rId36"/>
    <p:sldId id="295" r:id="rId37"/>
    <p:sldId id="261" r:id="rId38"/>
    <p:sldId id="296" r:id="rId39"/>
    <p:sldId id="262" r:id="rId40"/>
    <p:sldId id="302" r:id="rId41"/>
    <p:sldId id="280" r:id="rId42"/>
  </p:sldIdLst>
  <p:sldSz cx="12192000" cy="6858000"/>
  <p:notesSz cx="6784975" cy="9906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Světlý styl 1 – zvýraznění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69CF1AB2-1976-4502-BF36-3FF5EA218861}" styleName="Střední styl 4 – zvýraznění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7DF18680-E054-41AD-8BC1-D1AEF772440D}" styleName="Střední styl 2 – zvýraznění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74C1A8A3-306A-4EB7-A6B1-4F7E0EB9C5D6}" styleName="Střední styl 3 – zvýraznění 5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0"/>
    <p:restoredTop sz="94681"/>
  </p:normalViewPr>
  <p:slideViewPr>
    <p:cSldViewPr snapToGrid="0">
      <p:cViewPr varScale="1">
        <p:scale>
          <a:sx n="112" d="100"/>
          <a:sy n="112" d="100"/>
        </p:scale>
        <p:origin x="75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005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43338" y="0"/>
            <a:ext cx="294005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01CB2AC-5709-48CB-8431-8E918344089F}" type="datetimeFigureOut">
              <a:rPr lang="cs-CZ" smtClean="0"/>
              <a:t>09.05.2023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420688" y="1238250"/>
            <a:ext cx="5943600" cy="33432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77863" y="4767263"/>
            <a:ext cx="5429250" cy="39004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9409113"/>
            <a:ext cx="294005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43338" y="9409113"/>
            <a:ext cx="294005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1F7D2DE-3E50-4068-8810-A6C5D078E95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4804503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1F7D2DE-3E50-4068-8810-A6C5D078E95F}" type="slidenum">
              <a:rPr lang="cs-CZ" smtClean="0"/>
              <a:t>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9216008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1F7D2DE-3E50-4068-8810-A6C5D078E95F}" type="slidenum">
              <a:rPr lang="cs-CZ" smtClean="0"/>
              <a:t>10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9919476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1F7D2DE-3E50-4068-8810-A6C5D078E95F}" type="slidenum">
              <a:rPr lang="cs-CZ" smtClean="0"/>
              <a:t>11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9916438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1F7D2DE-3E50-4068-8810-A6C5D078E95F}" type="slidenum">
              <a:rPr lang="cs-CZ" smtClean="0"/>
              <a:t>12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8266017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1F7D2DE-3E50-4068-8810-A6C5D078E95F}" type="slidenum">
              <a:rPr lang="cs-CZ" smtClean="0"/>
              <a:t>13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3739226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1F7D2DE-3E50-4068-8810-A6C5D078E95F}" type="slidenum">
              <a:rPr lang="cs-CZ" smtClean="0"/>
              <a:t>14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5225831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1F7D2DE-3E50-4068-8810-A6C5D078E95F}" type="slidenum">
              <a:rPr lang="cs-CZ" smtClean="0"/>
              <a:t>15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0903546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1F7D2DE-3E50-4068-8810-A6C5D078E95F}" type="slidenum">
              <a:rPr lang="cs-CZ" smtClean="0"/>
              <a:t>16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0632624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1F7D2DE-3E50-4068-8810-A6C5D078E95F}" type="slidenum">
              <a:rPr lang="cs-CZ" smtClean="0"/>
              <a:t>17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6018053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1F7D2DE-3E50-4068-8810-A6C5D078E95F}" type="slidenum">
              <a:rPr lang="cs-CZ" smtClean="0"/>
              <a:t>18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78270520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1F7D2DE-3E50-4068-8810-A6C5D078E95F}" type="slidenum">
              <a:rPr lang="cs-CZ" smtClean="0"/>
              <a:t>19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3878374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1F7D2DE-3E50-4068-8810-A6C5D078E95F}" type="slidenum">
              <a:rPr lang="cs-CZ" smtClean="0"/>
              <a:t>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89438199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1F7D2DE-3E50-4068-8810-A6C5D078E95F}" type="slidenum">
              <a:rPr lang="cs-CZ" smtClean="0"/>
              <a:t>20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48074824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1F7D2DE-3E50-4068-8810-A6C5D078E95F}" type="slidenum">
              <a:rPr lang="cs-CZ" smtClean="0"/>
              <a:t>21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62555447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1F7D2DE-3E50-4068-8810-A6C5D078E95F}" type="slidenum">
              <a:rPr lang="cs-CZ" smtClean="0"/>
              <a:t>22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47594354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1F7D2DE-3E50-4068-8810-A6C5D078E95F}" type="slidenum">
              <a:rPr lang="cs-CZ" smtClean="0"/>
              <a:t>23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77576250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1F7D2DE-3E50-4068-8810-A6C5D078E95F}" type="slidenum">
              <a:rPr lang="cs-CZ" smtClean="0"/>
              <a:t>24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89665110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1F7D2DE-3E50-4068-8810-A6C5D078E95F}" type="slidenum">
              <a:rPr lang="cs-CZ" smtClean="0"/>
              <a:t>25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6710840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1F7D2DE-3E50-4068-8810-A6C5D078E95F}" type="slidenum">
              <a:rPr lang="cs-CZ" smtClean="0"/>
              <a:t>26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77938973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1F7D2DE-3E50-4068-8810-A6C5D078E95F}" type="slidenum">
              <a:rPr lang="cs-CZ" smtClean="0"/>
              <a:t>27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42049181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1F7D2DE-3E50-4068-8810-A6C5D078E95F}" type="slidenum">
              <a:rPr lang="cs-CZ" smtClean="0"/>
              <a:t>28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18232034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1F7D2DE-3E50-4068-8810-A6C5D078E95F}" type="slidenum">
              <a:rPr lang="cs-CZ" smtClean="0"/>
              <a:t>29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128015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1F7D2DE-3E50-4068-8810-A6C5D078E95F}" type="slidenum">
              <a:rPr lang="cs-CZ" smtClean="0"/>
              <a:t>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6516488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1F7D2DE-3E50-4068-8810-A6C5D078E95F}" type="slidenum">
              <a:rPr lang="cs-CZ" smtClean="0"/>
              <a:t>30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65595591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1F7D2DE-3E50-4068-8810-A6C5D078E95F}" type="slidenum">
              <a:rPr lang="cs-CZ" smtClean="0"/>
              <a:t>31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13360883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1F7D2DE-3E50-4068-8810-A6C5D078E95F}" type="slidenum">
              <a:rPr lang="cs-CZ" smtClean="0"/>
              <a:t>32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43144741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1F7D2DE-3E50-4068-8810-A6C5D078E95F}" type="slidenum">
              <a:rPr lang="cs-CZ" smtClean="0"/>
              <a:t>33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4480151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1F7D2DE-3E50-4068-8810-A6C5D078E95F}" type="slidenum">
              <a:rPr lang="cs-CZ" smtClean="0"/>
              <a:t>34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62790811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1F7D2DE-3E50-4068-8810-A6C5D078E95F}" type="slidenum">
              <a:rPr lang="cs-CZ" smtClean="0"/>
              <a:t>35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76977211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1F7D2DE-3E50-4068-8810-A6C5D078E95F}" type="slidenum">
              <a:rPr lang="cs-CZ" smtClean="0"/>
              <a:t>36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76291056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1F7D2DE-3E50-4068-8810-A6C5D078E95F}" type="slidenum">
              <a:rPr lang="cs-CZ" smtClean="0"/>
              <a:t>37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06887377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1F7D2DE-3E50-4068-8810-A6C5D078E95F}" type="slidenum">
              <a:rPr lang="cs-CZ" smtClean="0"/>
              <a:t>38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40678868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1F7D2DE-3E50-4068-8810-A6C5D078E95F}" type="slidenum">
              <a:rPr lang="cs-CZ" smtClean="0"/>
              <a:t>39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0406536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1F7D2DE-3E50-4068-8810-A6C5D078E95F}" type="slidenum">
              <a:rPr lang="cs-CZ" smtClean="0"/>
              <a:t>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33871438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1F7D2DE-3E50-4068-8810-A6C5D078E95F}" type="slidenum">
              <a:rPr lang="cs-CZ" smtClean="0"/>
              <a:t>40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67176595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1F7D2DE-3E50-4068-8810-A6C5D078E95F}" type="slidenum">
              <a:rPr lang="cs-CZ" smtClean="0"/>
              <a:t>41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1738668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1F7D2DE-3E50-4068-8810-A6C5D078E95F}" type="slidenum">
              <a:rPr lang="cs-CZ" smtClean="0"/>
              <a:t>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7542670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1F7D2DE-3E50-4068-8810-A6C5D078E95F}" type="slidenum">
              <a:rPr lang="cs-CZ" smtClean="0"/>
              <a:t>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2240938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1F7D2DE-3E50-4068-8810-A6C5D078E95F}" type="slidenum">
              <a:rPr lang="cs-CZ" smtClean="0"/>
              <a:t>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7903402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1F7D2DE-3E50-4068-8810-A6C5D078E95F}" type="slidenum">
              <a:rPr lang="cs-CZ" smtClean="0"/>
              <a:t>8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7455221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1F7D2DE-3E50-4068-8810-A6C5D078E95F}" type="slidenum">
              <a:rPr lang="cs-CZ" smtClean="0"/>
              <a:t>9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9783191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6962400-9BA4-E701-4B36-5A1F73EF095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F0465181-1984-C211-93F2-A9B2DCDB566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0FF25F21-208E-B318-2961-558CBD1685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02594A-47AB-48D9-BBA1-10C3FB669E48}" type="datetimeFigureOut">
              <a:rPr lang="cs-CZ" smtClean="0"/>
              <a:t>09.05.2023</a:t>
            </a:fld>
            <a:endParaRPr lang="cs-CZ" dirty="0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EF7022C8-7011-4AE2-D8CE-B2F3DC901F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DF5DDAB8-4732-7703-9EFC-6CA19D3329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E45DAB-9D2A-491A-9F52-1C02E7D467F5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3412071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4D6E325-773F-EB1B-971E-EFB1FE9811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7A705C02-ED83-51BF-7EF7-3B44C6FDE80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E1E99533-5A75-45EF-166C-95A78A4D96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02594A-47AB-48D9-BBA1-10C3FB669E48}" type="datetimeFigureOut">
              <a:rPr lang="cs-CZ" smtClean="0"/>
              <a:t>09.05.2023</a:t>
            </a:fld>
            <a:endParaRPr lang="cs-CZ" dirty="0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1C6CFBB1-2E7D-C986-DD4B-7DDFD414C5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E256CF12-6889-E082-36D4-F6DAC4003F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E45DAB-9D2A-491A-9F52-1C02E7D467F5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8373709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>
            <a:extLst>
              <a:ext uri="{FF2B5EF4-FFF2-40B4-BE49-F238E27FC236}">
                <a16:creationId xmlns:a16="http://schemas.microsoft.com/office/drawing/2014/main" id="{7B29D576-8DA1-26F8-4D11-3F9B9503386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F59A4871-8BEB-1B84-5F17-E39AC094C44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7CC1B2C9-402E-B21D-9E8E-84C419A8F0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02594A-47AB-48D9-BBA1-10C3FB669E48}" type="datetimeFigureOut">
              <a:rPr lang="cs-CZ" smtClean="0"/>
              <a:t>09.05.2023</a:t>
            </a:fld>
            <a:endParaRPr lang="cs-CZ" dirty="0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04BD438E-0304-B0EC-186C-1BCE6915EE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E6DA7322-FB9C-00B0-0D2A-D8CBD19697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E45DAB-9D2A-491A-9F52-1C02E7D467F5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0585700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5D6C038-BB30-79F2-7882-329F3640BC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DAE103B1-BF5F-1212-BE59-C45A0CF2825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B06E4730-878E-0F92-1319-364097BD65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02594A-47AB-48D9-BBA1-10C3FB669E48}" type="datetimeFigureOut">
              <a:rPr lang="cs-CZ" smtClean="0"/>
              <a:t>09.05.2023</a:t>
            </a:fld>
            <a:endParaRPr lang="cs-CZ" dirty="0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753209A9-F51E-E634-B12E-9D226B1C50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58E018FB-48E9-42F3-5B7E-4F2661652E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E45DAB-9D2A-491A-9F52-1C02E7D467F5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8173372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CE6B639-6F0B-D186-AB4C-A8A2DD9FB3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1264F3BC-315C-28C4-A8AE-6EF6F8DF119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A1A56D3B-E143-479B-9084-23723964CD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02594A-47AB-48D9-BBA1-10C3FB669E48}" type="datetimeFigureOut">
              <a:rPr lang="cs-CZ" smtClean="0"/>
              <a:t>09.05.2023</a:t>
            </a:fld>
            <a:endParaRPr lang="cs-CZ" dirty="0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8633EC25-CCA7-64C5-B79C-5A32DDBEEA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3524ED0C-FACC-2272-ADB5-06879FA263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E45DAB-9D2A-491A-9F52-1C02E7D467F5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850299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D2E166A-FD6D-176E-ABD6-EE9D5FE7E8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7F3EB086-DA57-DFA3-3D49-C1B0BD7C8B5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71BA8039-D210-15BB-175B-DD0E310B9A4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927ADAAA-E67C-B6ED-A364-05F0A668FC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02594A-47AB-48D9-BBA1-10C3FB669E48}" type="datetimeFigureOut">
              <a:rPr lang="cs-CZ" smtClean="0"/>
              <a:t>09.05.2023</a:t>
            </a:fld>
            <a:endParaRPr lang="cs-CZ" dirty="0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5B7B84D9-6D9B-CCC4-D4DE-D34AD58C82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E2C39C46-6929-BCB0-C355-5E6F151567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E45DAB-9D2A-491A-9F52-1C02E7D467F5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9771189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6867D6C-2DCF-7D9B-5054-9C29D7D391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4F6F8B48-CA97-63B6-2984-3981624ED5D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335F555C-2084-578D-6D62-81620C8A6C3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text 4">
            <a:extLst>
              <a:ext uri="{FF2B5EF4-FFF2-40B4-BE49-F238E27FC236}">
                <a16:creationId xmlns:a16="http://schemas.microsoft.com/office/drawing/2014/main" id="{D0FA470A-D6CD-D215-9544-48705A755C1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6" name="Zástupný obsah 5">
            <a:extLst>
              <a:ext uri="{FF2B5EF4-FFF2-40B4-BE49-F238E27FC236}">
                <a16:creationId xmlns:a16="http://schemas.microsoft.com/office/drawing/2014/main" id="{098FC7DE-34AF-27F5-A70C-EBE29678445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>
            <a:extLst>
              <a:ext uri="{FF2B5EF4-FFF2-40B4-BE49-F238E27FC236}">
                <a16:creationId xmlns:a16="http://schemas.microsoft.com/office/drawing/2014/main" id="{1D5B77BD-6EBB-AC82-FDFB-47CA18DDDB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02594A-47AB-48D9-BBA1-10C3FB669E48}" type="datetimeFigureOut">
              <a:rPr lang="cs-CZ" smtClean="0"/>
              <a:t>09.05.2023</a:t>
            </a:fld>
            <a:endParaRPr lang="cs-CZ" dirty="0"/>
          </a:p>
        </p:txBody>
      </p:sp>
      <p:sp>
        <p:nvSpPr>
          <p:cNvPr id="8" name="Zástupný symbol pro zápatí 7">
            <a:extLst>
              <a:ext uri="{FF2B5EF4-FFF2-40B4-BE49-F238E27FC236}">
                <a16:creationId xmlns:a16="http://schemas.microsoft.com/office/drawing/2014/main" id="{5973E74B-0778-AA68-650C-9E37AE5294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9" name="Zástupný symbol pro číslo snímku 8">
            <a:extLst>
              <a:ext uri="{FF2B5EF4-FFF2-40B4-BE49-F238E27FC236}">
                <a16:creationId xmlns:a16="http://schemas.microsoft.com/office/drawing/2014/main" id="{5909F1BE-A9AC-34E2-2C80-9C380C2D4A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E45DAB-9D2A-491A-9F52-1C02E7D467F5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1222494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3CF4730-1A0C-0F36-E041-758B9C19FF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>
            <a:extLst>
              <a:ext uri="{FF2B5EF4-FFF2-40B4-BE49-F238E27FC236}">
                <a16:creationId xmlns:a16="http://schemas.microsoft.com/office/drawing/2014/main" id="{16E9EBF0-3C80-069D-B64B-57538B0380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02594A-47AB-48D9-BBA1-10C3FB669E48}" type="datetimeFigureOut">
              <a:rPr lang="cs-CZ" smtClean="0"/>
              <a:t>09.05.2023</a:t>
            </a:fld>
            <a:endParaRPr lang="cs-CZ" dirty="0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E1868921-7883-016F-8595-60B118166B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6EDAC486-DEC1-E7FB-335E-447A37660E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E45DAB-9D2A-491A-9F52-1C02E7D467F5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7402195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>
            <a:extLst>
              <a:ext uri="{FF2B5EF4-FFF2-40B4-BE49-F238E27FC236}">
                <a16:creationId xmlns:a16="http://schemas.microsoft.com/office/drawing/2014/main" id="{F4539706-8A7D-8864-9C78-CC9F0AF721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02594A-47AB-48D9-BBA1-10C3FB669E48}" type="datetimeFigureOut">
              <a:rPr lang="cs-CZ" smtClean="0"/>
              <a:t>09.05.2023</a:t>
            </a:fld>
            <a:endParaRPr lang="cs-CZ" dirty="0"/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1380ED91-5117-442C-2F2B-09C91F8AA9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599CF036-8F81-48AF-61C8-EC4980DC6E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E45DAB-9D2A-491A-9F52-1C02E7D467F5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7297567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8CDA404-7DA7-022F-9708-CFD9DD3ACA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016C073F-9DAE-2E65-4D94-CC61CB98403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60BD02EB-9C36-FA3E-570B-520EA7AD8A4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CF223FD3-4179-D38A-2747-62CE4E56DC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02594A-47AB-48D9-BBA1-10C3FB669E48}" type="datetimeFigureOut">
              <a:rPr lang="cs-CZ" smtClean="0"/>
              <a:t>09.05.2023</a:t>
            </a:fld>
            <a:endParaRPr lang="cs-CZ" dirty="0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A7B0E5EB-8597-E5B4-B1FB-FCA8DECE53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8B85A8C9-1D95-AC0F-9C5B-F39082049C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E45DAB-9D2A-491A-9F52-1C02E7D467F5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1070236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B3FD150-D405-F7BA-1B48-433154E752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obrázku 2">
            <a:extLst>
              <a:ext uri="{FF2B5EF4-FFF2-40B4-BE49-F238E27FC236}">
                <a16:creationId xmlns:a16="http://schemas.microsoft.com/office/drawing/2014/main" id="{07FC0BBB-3E31-0800-A5FB-D530578B23F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 dirty="0"/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DEE07432-A4D9-56EC-71AA-79160D1E7B9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FBE35676-8A83-E7A3-0492-A6C50DAF7A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02594A-47AB-48D9-BBA1-10C3FB669E48}" type="datetimeFigureOut">
              <a:rPr lang="cs-CZ" smtClean="0"/>
              <a:t>09.05.2023</a:t>
            </a:fld>
            <a:endParaRPr lang="cs-CZ" dirty="0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587CF5AB-11AC-C8F7-BBAF-6CD0B27829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27A7AA51-BF97-E5A0-BD1B-A3CF948DE6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E45DAB-9D2A-491A-9F52-1C02E7D467F5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5554304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nadpis 1">
            <a:extLst>
              <a:ext uri="{FF2B5EF4-FFF2-40B4-BE49-F238E27FC236}">
                <a16:creationId xmlns:a16="http://schemas.microsoft.com/office/drawing/2014/main" id="{A17DB4C3-C6CC-C09F-3B7E-3F7277BEF3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065CFEF9-D47F-7797-62BB-DB972AB07EB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0014953D-2528-2AC4-1BB6-4006CDAA6A1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02594A-47AB-48D9-BBA1-10C3FB669E48}" type="datetimeFigureOut">
              <a:rPr lang="cs-CZ" smtClean="0"/>
              <a:t>09.05.2023</a:t>
            </a:fld>
            <a:endParaRPr lang="cs-CZ" dirty="0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0457FAF8-D77F-2A5E-6FC2-ECDFD0FB0CA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 dirty="0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E3A86C5C-231C-FC4E-DA70-849F07ED3D8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EE45DAB-9D2A-491A-9F52-1C02E7D467F5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7125213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6" r:id="rId1"/>
    <p:sldLayoutId id="2147483817" r:id="rId2"/>
    <p:sldLayoutId id="2147483818" r:id="rId3"/>
    <p:sldLayoutId id="2147483819" r:id="rId4"/>
    <p:sldLayoutId id="2147483820" r:id="rId5"/>
    <p:sldLayoutId id="2147483821" r:id="rId6"/>
    <p:sldLayoutId id="2147483822" r:id="rId7"/>
    <p:sldLayoutId id="2147483823" r:id="rId8"/>
    <p:sldLayoutId id="2147483824" r:id="rId9"/>
    <p:sldLayoutId id="2147483825" r:id="rId10"/>
    <p:sldLayoutId id="2147483826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krouzkyprojihocechy.cz/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9ED61D5-CE04-7E79-E6BC-898A85A995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cs-CZ" sz="3200" dirty="0"/>
              <a:t>Nový program podpory volnočasových aktivit </a:t>
            </a:r>
            <a:br>
              <a:rPr lang="cs-CZ" sz="3200" dirty="0"/>
            </a:br>
            <a:r>
              <a:rPr lang="cs-CZ" sz="3200" dirty="0"/>
              <a:t>jihočeských dětí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A1A44342-D24B-691A-131B-E2FC29F95C3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dirty="0"/>
          </a:p>
          <a:p>
            <a:endParaRPr lang="cs-CZ" sz="3200" b="1" dirty="0"/>
          </a:p>
          <a:p>
            <a:pPr marL="0" indent="0" algn="ctr">
              <a:buNone/>
            </a:pPr>
            <a:r>
              <a:rPr lang="cs-CZ" sz="3200" b="1" dirty="0"/>
              <a:t>„Pomáháme s kroužky pro jihočeské děti“</a:t>
            </a:r>
          </a:p>
          <a:p>
            <a:pPr marL="0" indent="0" algn="ctr">
              <a:buNone/>
            </a:pPr>
            <a:r>
              <a:rPr lang="cs-CZ" sz="3200" dirty="0"/>
              <a:t>pro školní rok 2023/2024</a:t>
            </a:r>
          </a:p>
          <a:p>
            <a:pPr marL="0" indent="0" algn="ctr">
              <a:buNone/>
            </a:pPr>
            <a:endParaRPr lang="cs-CZ" sz="3200" b="1" dirty="0"/>
          </a:p>
          <a:p>
            <a:pPr marL="0" indent="0" algn="ctr">
              <a:buNone/>
            </a:pPr>
            <a:endParaRPr lang="cs-CZ" sz="3200" b="1" dirty="0"/>
          </a:p>
          <a:p>
            <a:pPr marL="0" indent="0" algn="ctr">
              <a:buNone/>
            </a:pPr>
            <a:r>
              <a:rPr lang="cs-CZ" sz="3200" dirty="0"/>
              <a:t>2023</a:t>
            </a:r>
          </a:p>
        </p:txBody>
      </p:sp>
    </p:spTree>
    <p:extLst>
      <p:ext uri="{BB962C8B-B14F-4D97-AF65-F5344CB8AC3E}">
        <p14:creationId xmlns:p14="http://schemas.microsoft.com/office/powerpoint/2010/main" val="301752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EC9383F-5A27-2ABC-FE1C-AE53199C20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117725"/>
            <a:ext cx="10515600" cy="594671"/>
          </a:xfrm>
        </p:spPr>
        <p:txBody>
          <a:bodyPr>
            <a:normAutofit fontScale="90000"/>
          </a:bodyPr>
          <a:lstStyle/>
          <a:p>
            <a:pPr algn="ctr"/>
            <a:br>
              <a:rPr lang="cs-CZ" sz="3600" b="1" dirty="0"/>
            </a:br>
            <a:r>
              <a:rPr lang="cs-CZ" sz="4900" b="1" dirty="0"/>
              <a:t>Postup pro organizace </a:t>
            </a:r>
            <a:endParaRPr lang="cs-CZ" sz="4900" dirty="0"/>
          </a:p>
        </p:txBody>
      </p:sp>
    </p:spTree>
    <p:extLst>
      <p:ext uri="{BB962C8B-B14F-4D97-AF65-F5344CB8AC3E}">
        <p14:creationId xmlns:p14="http://schemas.microsoft.com/office/powerpoint/2010/main" val="59222950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5E82CB6-E83B-01B0-FD2E-8C197BA0878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92210" y="53348"/>
            <a:ext cx="11203536" cy="718380"/>
          </a:xfrm>
        </p:spPr>
        <p:txBody>
          <a:bodyPr>
            <a:normAutofit/>
          </a:bodyPr>
          <a:lstStyle/>
          <a:p>
            <a:pPr algn="ctr"/>
            <a:r>
              <a:rPr lang="cs-CZ" sz="3600" b="1" dirty="0"/>
              <a:t>Postup pro organizace</a:t>
            </a:r>
          </a:p>
        </p:txBody>
      </p:sp>
      <p:pic>
        <p:nvPicPr>
          <p:cNvPr id="7" name="Obrázek 6">
            <a:extLst>
              <a:ext uri="{FF2B5EF4-FFF2-40B4-BE49-F238E27FC236}">
                <a16:creationId xmlns:a16="http://schemas.microsoft.com/office/drawing/2014/main" id="{5228540D-C7A2-A804-00DD-40CE861BDDB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15561" y="895704"/>
            <a:ext cx="8560877" cy="59089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532208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EC9383F-5A27-2ABC-FE1C-AE53199C20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0586" y="222250"/>
            <a:ext cx="10515600" cy="594671"/>
          </a:xfrm>
        </p:spPr>
        <p:txBody>
          <a:bodyPr>
            <a:normAutofit/>
          </a:bodyPr>
          <a:lstStyle/>
          <a:p>
            <a:pPr algn="ctr"/>
            <a:r>
              <a:rPr lang="cs-CZ" sz="3600" b="1" dirty="0"/>
              <a:t>Postup pro organizace</a:t>
            </a:r>
            <a:endParaRPr lang="cs-CZ" sz="3600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5F1A0696-20F9-D98B-C307-4682EB03013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1499" y="942975"/>
            <a:ext cx="11153775" cy="5549900"/>
          </a:xfrm>
        </p:spPr>
        <p:txBody>
          <a:bodyPr>
            <a:normAutofit fontScale="92500" lnSpcReduction="20000"/>
          </a:bodyPr>
          <a:lstStyle/>
          <a:p>
            <a:pPr algn="just"/>
            <a:endParaRPr lang="cs-CZ" dirty="0"/>
          </a:p>
          <a:p>
            <a:pPr algn="just"/>
            <a:r>
              <a:rPr lang="cs-CZ" b="1" dirty="0">
                <a:solidFill>
                  <a:schemeClr val="accent6"/>
                </a:solidFill>
              </a:rPr>
              <a:t>Organizace se zaregistruje na portálu programu průběžně od 1.6.2023.</a:t>
            </a:r>
          </a:p>
          <a:p>
            <a:pPr algn="just"/>
            <a:r>
              <a:rPr lang="cs-CZ" b="1" dirty="0">
                <a:solidFill>
                  <a:schemeClr val="accent6"/>
                </a:solidFill>
              </a:rPr>
              <a:t>Zadá své evidenční údaje, část z nich se automaticky vyplní dle evidence ARES</a:t>
            </a:r>
            <a:r>
              <a:rPr lang="cs-CZ" dirty="0">
                <a:solidFill>
                  <a:schemeClr val="accent6"/>
                </a:solidFill>
              </a:rPr>
              <a:t>.</a:t>
            </a:r>
          </a:p>
          <a:p>
            <a:pPr algn="just"/>
            <a:r>
              <a:rPr lang="cs-CZ" b="1" dirty="0">
                <a:solidFill>
                  <a:schemeClr val="accent6"/>
                </a:solidFill>
              </a:rPr>
              <a:t>Do portálu se mohou hlásit pouze organizace, které svou činnost zahájily nejpozději dne 1.6.2022 a mají sídlo/provozovnu na území Jihočeského kraje. </a:t>
            </a:r>
          </a:p>
          <a:p>
            <a:pPr algn="just"/>
            <a:r>
              <a:rPr lang="cs-CZ" dirty="0"/>
              <a:t>Organizace po registraci a schválení krajem zadá aktivity, které nabízí a které mohou děti čerpat a zadá cenu této aktivity. </a:t>
            </a:r>
          </a:p>
          <a:p>
            <a:pPr algn="just"/>
            <a:r>
              <a:rPr lang="cs-CZ" dirty="0"/>
              <a:t>Program bude umět rozlišit cenu aktivity, uplatnitelné kredity, případně doplatek rodiče u organizace v penězích a hlídat, aby na některé dítě nebylo čerpáno více jak 4 000 kreditů. </a:t>
            </a:r>
          </a:p>
          <a:p>
            <a:pPr algn="just"/>
            <a:r>
              <a:rPr lang="cs-CZ" dirty="0"/>
              <a:t>Poté, co je u organizace objednána aktivita a organizace potvrdí zařazení dítěte do aktivity/kroužku, organizace zašle žádost kraji o proplacení těchto aktivit – poskytnutí daru. </a:t>
            </a:r>
          </a:p>
          <a:p>
            <a:pPr algn="just"/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4710094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5E82CB6-E83B-01B0-FD2E-8C197BA0878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92210" y="53348"/>
            <a:ext cx="11203536" cy="718380"/>
          </a:xfrm>
        </p:spPr>
        <p:txBody>
          <a:bodyPr>
            <a:normAutofit/>
          </a:bodyPr>
          <a:lstStyle/>
          <a:p>
            <a:pPr algn="ctr"/>
            <a:r>
              <a:rPr lang="cs-CZ" sz="3600" b="1" dirty="0"/>
              <a:t>Postup pro organizace</a:t>
            </a:r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5F58058B-A0FB-9E4A-0FC1-5A5FB15D52F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38811" y="767135"/>
            <a:ext cx="9110333" cy="60908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351330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EC9383F-5A27-2ABC-FE1C-AE53199C20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0586" y="222250"/>
            <a:ext cx="10515600" cy="594671"/>
          </a:xfrm>
        </p:spPr>
        <p:txBody>
          <a:bodyPr>
            <a:normAutofit/>
          </a:bodyPr>
          <a:lstStyle/>
          <a:p>
            <a:pPr algn="ctr"/>
            <a:r>
              <a:rPr lang="cs-CZ" sz="3600" b="1" dirty="0"/>
              <a:t>Postup pro organizace</a:t>
            </a:r>
            <a:endParaRPr lang="cs-CZ" sz="3600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5F1A0696-20F9-D98B-C307-4682EB03013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1499" y="942975"/>
            <a:ext cx="11153775" cy="5549900"/>
          </a:xfrm>
        </p:spPr>
        <p:txBody>
          <a:bodyPr>
            <a:normAutofit fontScale="92500" lnSpcReduction="20000"/>
          </a:bodyPr>
          <a:lstStyle/>
          <a:p>
            <a:pPr algn="just"/>
            <a:endParaRPr lang="cs-CZ" dirty="0"/>
          </a:p>
          <a:p>
            <a:pPr algn="just"/>
            <a:r>
              <a:rPr lang="cs-CZ" dirty="0"/>
              <a:t>Organizace se zaregistruje na portálu programu průběžně od 1.6.2023.</a:t>
            </a:r>
          </a:p>
          <a:p>
            <a:pPr algn="just"/>
            <a:r>
              <a:rPr lang="cs-CZ" dirty="0"/>
              <a:t>Zadá své evidenční údaje, část z nich se automaticky vyplní dle evidence ARES.</a:t>
            </a:r>
          </a:p>
          <a:p>
            <a:pPr algn="just"/>
            <a:r>
              <a:rPr lang="cs-CZ" dirty="0"/>
              <a:t>Do portálu se mohou hlásit pouze organizace, které svou činnost zahájily nejpozději dne 1.6.2022 a mají sídlo/provozovnu na území Jihočeského kraje. </a:t>
            </a:r>
          </a:p>
          <a:p>
            <a:pPr algn="just"/>
            <a:r>
              <a:rPr lang="cs-CZ" b="1" dirty="0">
                <a:solidFill>
                  <a:schemeClr val="accent6"/>
                </a:solidFill>
              </a:rPr>
              <a:t>Organizace po registraci a schválení krajem zadá aktivity, které nabízí a které mohou děti čerpat a zadá cenu této aktivity.</a:t>
            </a:r>
            <a:endParaRPr lang="cs-CZ" b="1" dirty="0"/>
          </a:p>
          <a:p>
            <a:pPr algn="just"/>
            <a:r>
              <a:rPr lang="cs-CZ" dirty="0"/>
              <a:t>Program bude umět rozlišit cenu aktivity, uplatnitelné kredity, případně doplatek rodiče u organizace v penězích a hlídat, aby na některé dítě nebylo čerpáno více jak 4 000 kreditů. </a:t>
            </a:r>
          </a:p>
          <a:p>
            <a:pPr algn="just"/>
            <a:r>
              <a:rPr lang="cs-CZ" dirty="0"/>
              <a:t>Poté, co je u organizace objednána aktivita a organizace potvrdí zařazení dítěte do aktivity/kroužku, organizace zašle žádost kraji o proplacení těchto aktivit – poskytnutí daru. </a:t>
            </a:r>
          </a:p>
          <a:p>
            <a:pPr algn="just"/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21095268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5E82CB6-E83B-01B0-FD2E-8C197BA0878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45254" y="61707"/>
            <a:ext cx="11203536" cy="716506"/>
          </a:xfrm>
        </p:spPr>
        <p:txBody>
          <a:bodyPr>
            <a:noAutofit/>
          </a:bodyPr>
          <a:lstStyle/>
          <a:p>
            <a:pPr algn="ctr"/>
            <a:r>
              <a:rPr lang="cs-CZ" sz="3600" b="1" dirty="0"/>
              <a:t>Postup pro organizace – evidence aktivit</a:t>
            </a:r>
          </a:p>
        </p:txBody>
      </p:sp>
      <p:pic>
        <p:nvPicPr>
          <p:cNvPr id="7" name="Obrázek 6">
            <a:extLst>
              <a:ext uri="{FF2B5EF4-FFF2-40B4-BE49-F238E27FC236}">
                <a16:creationId xmlns:a16="http://schemas.microsoft.com/office/drawing/2014/main" id="{EC306F36-CCC8-8119-C69F-7EDBB338824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70856" y="778213"/>
            <a:ext cx="8650288" cy="60990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897904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EC9383F-5A27-2ABC-FE1C-AE53199C20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0586" y="222250"/>
            <a:ext cx="10515600" cy="594671"/>
          </a:xfrm>
        </p:spPr>
        <p:txBody>
          <a:bodyPr>
            <a:normAutofit/>
          </a:bodyPr>
          <a:lstStyle/>
          <a:p>
            <a:pPr algn="ctr"/>
            <a:r>
              <a:rPr lang="cs-CZ" sz="3600" b="1" dirty="0"/>
              <a:t>Postup pro organizace</a:t>
            </a:r>
            <a:endParaRPr lang="cs-CZ" sz="3600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5F1A0696-20F9-D98B-C307-4682EB03013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1499" y="942975"/>
            <a:ext cx="11153775" cy="5549900"/>
          </a:xfrm>
        </p:spPr>
        <p:txBody>
          <a:bodyPr>
            <a:normAutofit fontScale="92500" lnSpcReduction="20000"/>
          </a:bodyPr>
          <a:lstStyle/>
          <a:p>
            <a:pPr algn="just"/>
            <a:endParaRPr lang="cs-CZ" dirty="0"/>
          </a:p>
          <a:p>
            <a:pPr algn="just"/>
            <a:r>
              <a:rPr lang="cs-CZ" dirty="0"/>
              <a:t>Organizace se zaregistruje na portálu programu průběžně od 1.6.2023.</a:t>
            </a:r>
          </a:p>
          <a:p>
            <a:pPr algn="just"/>
            <a:r>
              <a:rPr lang="cs-CZ" dirty="0"/>
              <a:t>Zadá své evidenční údaje, část z nich se automaticky vyplní dle evidence ARES.</a:t>
            </a:r>
          </a:p>
          <a:p>
            <a:pPr algn="just"/>
            <a:r>
              <a:rPr lang="cs-CZ" dirty="0"/>
              <a:t>Do portálu se mohou hlásit pouze organizace, které svou činnost zahájily nejpozději dne 1.6.2022 a mají sídlo/provozovnu na území Jihočeského kraje. </a:t>
            </a:r>
          </a:p>
          <a:p>
            <a:pPr algn="just"/>
            <a:r>
              <a:rPr lang="cs-CZ" dirty="0"/>
              <a:t>Organizace po registraci a schválení krajem zadá aktivity, které nabízí </a:t>
            </a:r>
            <a:br>
              <a:rPr lang="cs-CZ" dirty="0"/>
            </a:br>
            <a:r>
              <a:rPr lang="cs-CZ" dirty="0"/>
              <a:t>a které mohou děti čerpat a zadá cenu této aktivity.</a:t>
            </a:r>
          </a:p>
          <a:p>
            <a:pPr algn="just"/>
            <a:r>
              <a:rPr lang="cs-CZ" b="1" dirty="0">
                <a:solidFill>
                  <a:schemeClr val="accent6"/>
                </a:solidFill>
              </a:rPr>
              <a:t>Program bude umět rozlišit cenu aktivity, uplatnitelné kredity, případně doplatek rodiče u organizace v penězích a hlídat, aby na některé dítě nebylo čerpáno více jak 4 000 kreditů. </a:t>
            </a:r>
          </a:p>
          <a:p>
            <a:pPr algn="just"/>
            <a:r>
              <a:rPr lang="cs-CZ" b="1" dirty="0">
                <a:solidFill>
                  <a:schemeClr val="accent6"/>
                </a:solidFill>
              </a:rPr>
              <a:t>Poté, co je u organizace objednána aktivita a organizace potvrdí zařazení dítěte do aktivity/kroužku, organizace zašle žádost kraji o proplacení těchto aktivit – poskytnutí daru. </a:t>
            </a:r>
          </a:p>
          <a:p>
            <a:pPr algn="just"/>
            <a:endParaRPr lang="cs-CZ" dirty="0">
              <a:solidFill>
                <a:schemeClr val="accent6"/>
              </a:solidFill>
            </a:endParaRP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6650357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5E82CB6-E83B-01B0-FD2E-8C197BA0878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94231" y="53349"/>
            <a:ext cx="11203536" cy="653529"/>
          </a:xfrm>
        </p:spPr>
        <p:txBody>
          <a:bodyPr>
            <a:normAutofit/>
          </a:bodyPr>
          <a:lstStyle/>
          <a:p>
            <a:pPr algn="ctr"/>
            <a:r>
              <a:rPr lang="cs-CZ" sz="3600" b="1" dirty="0"/>
              <a:t>Postup pro organizace</a:t>
            </a:r>
          </a:p>
        </p:txBody>
      </p:sp>
      <p:pic>
        <p:nvPicPr>
          <p:cNvPr id="9" name="Obrázek 8">
            <a:extLst>
              <a:ext uri="{FF2B5EF4-FFF2-40B4-BE49-F238E27FC236}">
                <a16:creationId xmlns:a16="http://schemas.microsoft.com/office/drawing/2014/main" id="{8780519D-3302-AA26-EFFB-2A2F32435F4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40459" y="706878"/>
            <a:ext cx="7111081" cy="61511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433688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EC9383F-5A27-2ABC-FE1C-AE53199C20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117725"/>
            <a:ext cx="10515600" cy="594671"/>
          </a:xfrm>
        </p:spPr>
        <p:txBody>
          <a:bodyPr>
            <a:normAutofit fontScale="90000"/>
          </a:bodyPr>
          <a:lstStyle/>
          <a:p>
            <a:pPr algn="ctr"/>
            <a:br>
              <a:rPr lang="cs-CZ" sz="3600" b="1" dirty="0"/>
            </a:br>
            <a:r>
              <a:rPr lang="cs-CZ" sz="4000" b="1" dirty="0"/>
              <a:t>Postup pro organizace byl upraven tak, aby odpadl jakýkoli argument na administrativní náročnost a zapojili jsme jich do programu maximum. </a:t>
            </a:r>
            <a:endParaRPr lang="cs-CZ" sz="4000" dirty="0"/>
          </a:p>
        </p:txBody>
      </p:sp>
    </p:spTree>
    <p:extLst>
      <p:ext uri="{BB962C8B-B14F-4D97-AF65-F5344CB8AC3E}">
        <p14:creationId xmlns:p14="http://schemas.microsoft.com/office/powerpoint/2010/main" val="319708069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EC9383F-5A27-2ABC-FE1C-AE53199C20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117725"/>
            <a:ext cx="10515600" cy="594671"/>
          </a:xfrm>
        </p:spPr>
        <p:txBody>
          <a:bodyPr>
            <a:normAutofit fontScale="90000"/>
          </a:bodyPr>
          <a:lstStyle/>
          <a:p>
            <a:pPr algn="ctr"/>
            <a:br>
              <a:rPr lang="cs-CZ" sz="3600" b="1" dirty="0"/>
            </a:br>
            <a:br>
              <a:rPr lang="cs-CZ" sz="3600" b="1" dirty="0"/>
            </a:br>
            <a:r>
              <a:rPr lang="cs-CZ" sz="4900" b="1" dirty="0"/>
              <a:t>Postup pro rodiče </a:t>
            </a:r>
            <a:endParaRPr lang="cs-CZ" sz="4900" dirty="0"/>
          </a:p>
        </p:txBody>
      </p:sp>
    </p:spTree>
    <p:extLst>
      <p:ext uri="{BB962C8B-B14F-4D97-AF65-F5344CB8AC3E}">
        <p14:creationId xmlns:p14="http://schemas.microsoft.com/office/powerpoint/2010/main" val="57096055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Obrázek 6">
            <a:extLst>
              <a:ext uri="{FF2B5EF4-FFF2-40B4-BE49-F238E27FC236}">
                <a16:creationId xmlns:a16="http://schemas.microsoft.com/office/drawing/2014/main" id="{2144CB2A-067A-1741-D869-BE4335FCBEA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9550" y="213970"/>
            <a:ext cx="11718776" cy="6430060"/>
          </a:xfrm>
          <a:prstGeom prst="rect">
            <a:avLst/>
          </a:prstGeom>
        </p:spPr>
      </p:pic>
      <p:sp>
        <p:nvSpPr>
          <p:cNvPr id="9" name="Nadpis 8">
            <a:extLst>
              <a:ext uri="{FF2B5EF4-FFF2-40B4-BE49-F238E27FC236}">
                <a16:creationId xmlns:a16="http://schemas.microsoft.com/office/drawing/2014/main" id="{D15A9F54-6F90-50ED-6593-63D1A57A984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/>
              <a:t> </a:t>
            </a:r>
            <a:br>
              <a:rPr lang="cs-CZ" dirty="0"/>
            </a:b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9084702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5E82CB6-E83B-01B0-FD2E-8C197BA0878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92210" y="53348"/>
            <a:ext cx="11203536" cy="647043"/>
          </a:xfrm>
        </p:spPr>
        <p:txBody>
          <a:bodyPr>
            <a:normAutofit/>
          </a:bodyPr>
          <a:lstStyle/>
          <a:p>
            <a:pPr algn="ctr"/>
            <a:r>
              <a:rPr lang="cs-CZ" sz="3600" b="1" dirty="0"/>
              <a:t>Postup pro rodiče</a:t>
            </a:r>
          </a:p>
        </p:txBody>
      </p:sp>
      <p:pic>
        <p:nvPicPr>
          <p:cNvPr id="7" name="Obrázek 6">
            <a:extLst>
              <a:ext uri="{FF2B5EF4-FFF2-40B4-BE49-F238E27FC236}">
                <a16:creationId xmlns:a16="http://schemas.microsoft.com/office/drawing/2014/main" id="{48E31D86-20EC-E9CF-0DC3-044E3011B83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85728" y="776139"/>
            <a:ext cx="9020543" cy="59485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49590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415902B-C0CE-E3E5-B2B4-65E4718BA2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12725"/>
            <a:ext cx="10515600" cy="648335"/>
          </a:xfrm>
        </p:spPr>
        <p:txBody>
          <a:bodyPr>
            <a:normAutofit/>
          </a:bodyPr>
          <a:lstStyle/>
          <a:p>
            <a:pPr algn="ctr"/>
            <a:r>
              <a:rPr lang="cs-CZ" sz="3600" b="1" dirty="0"/>
              <a:t>Postup pro rodiče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B14E8F80-4B0D-B3E5-1134-72FAD892EEC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013460"/>
            <a:ext cx="10515600" cy="5163503"/>
          </a:xfrm>
        </p:spPr>
        <p:txBody>
          <a:bodyPr>
            <a:normAutofit lnSpcReduction="10000"/>
          </a:bodyPr>
          <a:lstStyle/>
          <a:p>
            <a:pPr algn="just"/>
            <a:r>
              <a:rPr lang="cs-CZ" b="1" dirty="0">
                <a:solidFill>
                  <a:schemeClr val="accent6"/>
                </a:solidFill>
              </a:rPr>
              <a:t>Rodič se zaregistruje na portálu programu, uvede své kontaktní údaje a zaškrtne, kterou dávku pobírá. </a:t>
            </a:r>
          </a:p>
          <a:p>
            <a:pPr algn="just"/>
            <a:r>
              <a:rPr lang="cs-CZ" dirty="0"/>
              <a:t>Rodič poté čeká na schválení ze strany kraje, resp. Úřadu práce.</a:t>
            </a:r>
          </a:p>
          <a:p>
            <a:pPr algn="just"/>
            <a:r>
              <a:rPr lang="cs-CZ" dirty="0"/>
              <a:t>Úřad práce zkontroluje typ dávky, který rodič pobírá a on-line potvrdí tuto informaci zpět kraji v portálu programu. </a:t>
            </a:r>
          </a:p>
          <a:p>
            <a:pPr algn="just"/>
            <a:r>
              <a:rPr lang="cs-CZ" dirty="0"/>
              <a:t>Poté rodič zaeviduje do systému své děti a na každé z nich obdrží 4 000 kreditů. </a:t>
            </a:r>
          </a:p>
          <a:p>
            <a:pPr algn="just"/>
            <a:r>
              <a:rPr lang="cs-CZ" dirty="0"/>
              <a:t>Tyto kredity pak uplatňuje u organizací, které mezitím do portálu doplnily nabídku svých aktivit. </a:t>
            </a:r>
          </a:p>
          <a:p>
            <a:pPr algn="just"/>
            <a:r>
              <a:rPr lang="cs-CZ" dirty="0"/>
              <a:t>Rodič může uplatnit všechny kredity u více organizací, </a:t>
            </a:r>
            <a:br>
              <a:rPr lang="cs-CZ" dirty="0"/>
            </a:br>
            <a:r>
              <a:rPr lang="cs-CZ" dirty="0"/>
              <a:t>v případě, že nemá dostatek kreditů, může zbytek doplatit hotově v organizaci.  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43838382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5E82CB6-E83B-01B0-FD2E-8C197BA0878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92210" y="53348"/>
            <a:ext cx="11203536" cy="647043"/>
          </a:xfrm>
        </p:spPr>
        <p:txBody>
          <a:bodyPr>
            <a:normAutofit/>
          </a:bodyPr>
          <a:lstStyle/>
          <a:p>
            <a:pPr algn="ctr"/>
            <a:r>
              <a:rPr lang="cs-CZ" sz="3600" b="1" dirty="0"/>
              <a:t>Postup pro rodiče</a:t>
            </a:r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571F2D8C-1493-823E-446E-BCF463BDA55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83685" y="700391"/>
            <a:ext cx="5620586" cy="61163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927917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5E82CB6-E83B-01B0-FD2E-8C197BA0878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92210" y="53348"/>
            <a:ext cx="11203536" cy="647043"/>
          </a:xfrm>
        </p:spPr>
        <p:txBody>
          <a:bodyPr>
            <a:normAutofit/>
          </a:bodyPr>
          <a:lstStyle/>
          <a:p>
            <a:pPr algn="ctr"/>
            <a:r>
              <a:rPr lang="cs-CZ" sz="3600" b="1" dirty="0"/>
              <a:t>Postup pro rodiče</a:t>
            </a:r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B77F2047-6492-1F79-6D66-385C9A6D57B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43779" y="845211"/>
            <a:ext cx="8504441" cy="60127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709957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5E82CB6-E83B-01B0-FD2E-8C197BA0878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92210" y="53348"/>
            <a:ext cx="11203536" cy="666499"/>
          </a:xfrm>
        </p:spPr>
        <p:txBody>
          <a:bodyPr>
            <a:normAutofit/>
          </a:bodyPr>
          <a:lstStyle/>
          <a:p>
            <a:pPr algn="ctr"/>
            <a:r>
              <a:rPr lang="cs-CZ" sz="3600" b="1" dirty="0"/>
              <a:t>Postup pro rodiče</a:t>
            </a:r>
          </a:p>
        </p:txBody>
      </p:sp>
      <p:pic>
        <p:nvPicPr>
          <p:cNvPr id="7" name="Obrázek 6">
            <a:extLst>
              <a:ext uri="{FF2B5EF4-FFF2-40B4-BE49-F238E27FC236}">
                <a16:creationId xmlns:a16="http://schemas.microsoft.com/office/drawing/2014/main" id="{D5366BD1-1E90-6333-9AF2-5DA92B6132A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10370" y="655294"/>
            <a:ext cx="10089956" cy="6031256"/>
          </a:xfrm>
          <a:prstGeom prst="rect">
            <a:avLst/>
          </a:prstGeom>
        </p:spPr>
      </p:pic>
      <p:cxnSp>
        <p:nvCxnSpPr>
          <p:cNvPr id="13" name="Přímá spojnice 12">
            <a:extLst>
              <a:ext uri="{FF2B5EF4-FFF2-40B4-BE49-F238E27FC236}">
                <a16:creationId xmlns:a16="http://schemas.microsoft.com/office/drawing/2014/main" id="{E11D6F98-E25B-A9E6-3FBD-EE875C92AA07}"/>
              </a:ext>
            </a:extLst>
          </p:cNvPr>
          <p:cNvCxnSpPr>
            <a:cxnSpLocks/>
          </p:cNvCxnSpPr>
          <p:nvPr/>
        </p:nvCxnSpPr>
        <p:spPr>
          <a:xfrm>
            <a:off x="1306285" y="2375065"/>
            <a:ext cx="6353299" cy="0"/>
          </a:xfrm>
          <a:prstGeom prst="line">
            <a:avLst/>
          </a:prstGeom>
          <a:ln w="57150"/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8" name="Přímá spojnice 17">
            <a:extLst>
              <a:ext uri="{FF2B5EF4-FFF2-40B4-BE49-F238E27FC236}">
                <a16:creationId xmlns:a16="http://schemas.microsoft.com/office/drawing/2014/main" id="{B255BE38-17FF-1647-2850-F626310A2F40}"/>
              </a:ext>
            </a:extLst>
          </p:cNvPr>
          <p:cNvCxnSpPr>
            <a:cxnSpLocks/>
          </p:cNvCxnSpPr>
          <p:nvPr/>
        </p:nvCxnSpPr>
        <p:spPr>
          <a:xfrm>
            <a:off x="1306285" y="1828800"/>
            <a:ext cx="6353299" cy="0"/>
          </a:xfrm>
          <a:prstGeom prst="line">
            <a:avLst/>
          </a:prstGeom>
          <a:ln w="57150"/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23" name="Přímá spojnice 22">
            <a:extLst>
              <a:ext uri="{FF2B5EF4-FFF2-40B4-BE49-F238E27FC236}">
                <a16:creationId xmlns:a16="http://schemas.microsoft.com/office/drawing/2014/main" id="{FF1528C2-19C4-C883-816A-01D1D8952B6E}"/>
              </a:ext>
            </a:extLst>
          </p:cNvPr>
          <p:cNvCxnSpPr>
            <a:cxnSpLocks/>
          </p:cNvCxnSpPr>
          <p:nvPr/>
        </p:nvCxnSpPr>
        <p:spPr>
          <a:xfrm>
            <a:off x="7659584" y="1828800"/>
            <a:ext cx="0" cy="546265"/>
          </a:xfrm>
          <a:prstGeom prst="line">
            <a:avLst/>
          </a:prstGeom>
          <a:ln w="57150"/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26" name="Přímá spojnice 25">
            <a:extLst>
              <a:ext uri="{FF2B5EF4-FFF2-40B4-BE49-F238E27FC236}">
                <a16:creationId xmlns:a16="http://schemas.microsoft.com/office/drawing/2014/main" id="{7AA7953A-CCB5-1BDA-852D-60E8A8812C62}"/>
              </a:ext>
            </a:extLst>
          </p:cNvPr>
          <p:cNvCxnSpPr>
            <a:cxnSpLocks/>
          </p:cNvCxnSpPr>
          <p:nvPr/>
        </p:nvCxnSpPr>
        <p:spPr>
          <a:xfrm>
            <a:off x="1306285" y="1828800"/>
            <a:ext cx="0" cy="546265"/>
          </a:xfrm>
          <a:prstGeom prst="line">
            <a:avLst/>
          </a:prstGeom>
          <a:ln w="57150"/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2201443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5E82CB6-E83B-01B0-FD2E-8C197BA0878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92210" y="53348"/>
            <a:ext cx="11203536" cy="653529"/>
          </a:xfrm>
        </p:spPr>
        <p:txBody>
          <a:bodyPr>
            <a:normAutofit/>
          </a:bodyPr>
          <a:lstStyle/>
          <a:p>
            <a:pPr algn="ctr"/>
            <a:r>
              <a:rPr lang="cs-CZ" sz="3600" b="1" dirty="0"/>
              <a:t>Postup pro rodiče</a:t>
            </a:r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6C55BE74-8C5F-D8B7-F429-D8F0CDE876F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11585" y="727755"/>
            <a:ext cx="8568829" cy="61302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322893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415902B-C0CE-E3E5-B2B4-65E4718BA2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12725"/>
            <a:ext cx="10515600" cy="648335"/>
          </a:xfrm>
        </p:spPr>
        <p:txBody>
          <a:bodyPr>
            <a:normAutofit/>
          </a:bodyPr>
          <a:lstStyle/>
          <a:p>
            <a:pPr algn="ctr"/>
            <a:r>
              <a:rPr lang="cs-CZ" sz="3600" b="1" dirty="0"/>
              <a:t>Postup pro rodiče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B14E8F80-4B0D-B3E5-1134-72FAD892EEC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013460"/>
            <a:ext cx="10515600" cy="5163503"/>
          </a:xfrm>
        </p:spPr>
        <p:txBody>
          <a:bodyPr>
            <a:normAutofit fontScale="92500" lnSpcReduction="10000"/>
          </a:bodyPr>
          <a:lstStyle/>
          <a:p>
            <a:pPr algn="just"/>
            <a:r>
              <a:rPr lang="cs-CZ" dirty="0"/>
              <a:t>Rodič se zaregistruje na portálu programu, uvede své kontaktní údaje a zaškrtne, kterou dávku pobírá. </a:t>
            </a:r>
          </a:p>
          <a:p>
            <a:pPr algn="just"/>
            <a:r>
              <a:rPr lang="cs-CZ" b="1" dirty="0">
                <a:solidFill>
                  <a:schemeClr val="accent6"/>
                </a:solidFill>
              </a:rPr>
              <a:t>Rodič poté čeká na schválení ze strany kraje, resp. Úřadu práce.</a:t>
            </a:r>
          </a:p>
          <a:p>
            <a:pPr algn="just"/>
            <a:r>
              <a:rPr lang="cs-CZ" dirty="0"/>
              <a:t>Úřad práce zkontroluje typ dávky, který rodič pobírá a on-line potvrdí tuto informaci zpět kraji v portálu programu. </a:t>
            </a:r>
          </a:p>
          <a:p>
            <a:pPr algn="just"/>
            <a:r>
              <a:rPr lang="cs-CZ" dirty="0"/>
              <a:t>Poté rodič zaeviduje do systému své děti a na každé z nich obdrží </a:t>
            </a:r>
            <a:br>
              <a:rPr lang="cs-CZ" dirty="0"/>
            </a:br>
            <a:r>
              <a:rPr lang="cs-CZ" dirty="0"/>
              <a:t>4 000 kreditů. </a:t>
            </a:r>
          </a:p>
          <a:p>
            <a:pPr algn="just"/>
            <a:r>
              <a:rPr lang="cs-CZ" dirty="0"/>
              <a:t>Tyto kredity pak uplatňuje u organizací, které mezitím do portálu doplnily nabídku svých aktivit. </a:t>
            </a:r>
          </a:p>
          <a:p>
            <a:pPr algn="just"/>
            <a:r>
              <a:rPr lang="cs-CZ" dirty="0"/>
              <a:t>Rodič může uplatnit všechny kredity u více organizací, </a:t>
            </a:r>
            <a:br>
              <a:rPr lang="cs-CZ" dirty="0"/>
            </a:br>
            <a:r>
              <a:rPr lang="cs-CZ" dirty="0"/>
              <a:t>v případě, že nemá dostatek kreditů, může zbytek doplatit hotově </a:t>
            </a:r>
            <a:br>
              <a:rPr lang="cs-CZ" dirty="0"/>
            </a:br>
            <a:r>
              <a:rPr lang="cs-CZ" dirty="0"/>
              <a:t>v organizaci.  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14867496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415902B-C0CE-E3E5-B2B4-65E4718BA2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12725"/>
            <a:ext cx="10515600" cy="648335"/>
          </a:xfrm>
        </p:spPr>
        <p:txBody>
          <a:bodyPr>
            <a:normAutofit/>
          </a:bodyPr>
          <a:lstStyle/>
          <a:p>
            <a:pPr algn="ctr"/>
            <a:r>
              <a:rPr lang="cs-CZ" sz="3600" b="1" dirty="0"/>
              <a:t>Postup pro rodiče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B14E8F80-4B0D-B3E5-1134-72FAD892EEC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013460"/>
            <a:ext cx="10515600" cy="5163503"/>
          </a:xfrm>
        </p:spPr>
        <p:txBody>
          <a:bodyPr>
            <a:normAutofit fontScale="92500"/>
          </a:bodyPr>
          <a:lstStyle/>
          <a:p>
            <a:pPr algn="just"/>
            <a:r>
              <a:rPr lang="cs-CZ" dirty="0"/>
              <a:t>Rodič se zaregistruje na portálu programu, uvede své kontaktní údaje a zaškrtne, kterou dávku pobírá. </a:t>
            </a:r>
          </a:p>
          <a:p>
            <a:pPr algn="just"/>
            <a:r>
              <a:rPr lang="cs-CZ" dirty="0"/>
              <a:t>Rodič poté čeká na schválení ze strany kraje, resp. Úřadu práce.</a:t>
            </a:r>
          </a:p>
          <a:p>
            <a:pPr algn="just"/>
            <a:r>
              <a:rPr lang="cs-CZ" b="1" dirty="0">
                <a:solidFill>
                  <a:schemeClr val="accent6"/>
                </a:solidFill>
              </a:rPr>
              <a:t>Úřad práce zkontroluje typ dávky, který rodič pobírá a on-line potvrdí tuto informaci zpět kraji v portálu programu.</a:t>
            </a:r>
            <a:r>
              <a:rPr lang="cs-CZ" dirty="0"/>
              <a:t> </a:t>
            </a:r>
          </a:p>
          <a:p>
            <a:pPr algn="just"/>
            <a:r>
              <a:rPr lang="cs-CZ" dirty="0"/>
              <a:t>Poté rodič zaeviduje do systému své děti a na každé z nich obdrží </a:t>
            </a:r>
            <a:br>
              <a:rPr lang="cs-CZ" dirty="0"/>
            </a:br>
            <a:r>
              <a:rPr lang="cs-CZ" dirty="0"/>
              <a:t>4 000 kreditů. </a:t>
            </a:r>
          </a:p>
          <a:p>
            <a:pPr algn="just"/>
            <a:r>
              <a:rPr lang="cs-CZ" dirty="0"/>
              <a:t>Tyto kredity pak uplatňuje u organizací, které mezitím do portálu doplnily nabídku svých aktivit. </a:t>
            </a:r>
          </a:p>
          <a:p>
            <a:pPr algn="just"/>
            <a:r>
              <a:rPr lang="cs-CZ" dirty="0"/>
              <a:t>Rodič může uplatnit všechny kredity u více organizací, </a:t>
            </a:r>
            <a:br>
              <a:rPr lang="cs-CZ" dirty="0"/>
            </a:br>
            <a:r>
              <a:rPr lang="cs-CZ" dirty="0"/>
              <a:t>v případě, že nemá dostatek kreditů, může zbytek doplatit hotově </a:t>
            </a:r>
            <a:br>
              <a:rPr lang="cs-CZ" dirty="0"/>
            </a:br>
            <a:r>
              <a:rPr lang="cs-CZ" dirty="0"/>
              <a:t>v organizaci.  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95389855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5E82CB6-E83B-01B0-FD2E-8C197BA0878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92210" y="53348"/>
            <a:ext cx="11203536" cy="651502"/>
          </a:xfrm>
        </p:spPr>
        <p:txBody>
          <a:bodyPr>
            <a:normAutofit/>
          </a:bodyPr>
          <a:lstStyle/>
          <a:p>
            <a:pPr algn="ctr"/>
            <a:r>
              <a:rPr lang="cs-CZ" sz="3600" b="1" dirty="0"/>
              <a:t>Postup pro rodiče – schválení Úřadem práce</a:t>
            </a:r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D1C5E015-53DF-5421-CCF2-C10037550DF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95069" y="799393"/>
            <a:ext cx="10001861" cy="60586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899964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B14E8F80-4B0D-B3E5-1134-72FAD892EEC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013460"/>
            <a:ext cx="10515600" cy="5163503"/>
          </a:xfrm>
        </p:spPr>
        <p:txBody>
          <a:bodyPr>
            <a:normAutofit/>
          </a:bodyPr>
          <a:lstStyle/>
          <a:p>
            <a:pPr algn="just"/>
            <a:endParaRPr lang="cs-CZ" dirty="0"/>
          </a:p>
          <a:p>
            <a:pPr algn="just"/>
            <a:endParaRPr lang="cs-CZ" dirty="0"/>
          </a:p>
          <a:p>
            <a:pPr algn="just"/>
            <a:endParaRPr lang="cs-CZ" dirty="0"/>
          </a:p>
          <a:p>
            <a:pPr marL="0" indent="0" algn="ctr">
              <a:buNone/>
            </a:pPr>
            <a:r>
              <a:rPr lang="cs-CZ" sz="3600" b="1" dirty="0"/>
              <a:t>Velké poděkování úřadu práce za spolupráci a vedení krajského úřadu a IT odboru za přípravu!</a:t>
            </a:r>
          </a:p>
          <a:p>
            <a:pPr algn="just"/>
            <a:endParaRPr lang="cs-CZ" sz="3600" b="1" dirty="0">
              <a:solidFill>
                <a:schemeClr val="accent6"/>
              </a:solidFill>
            </a:endParaRP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92355606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EC9383F-5A27-2ABC-FE1C-AE53199C20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22250"/>
            <a:ext cx="10515600" cy="594671"/>
          </a:xfrm>
        </p:spPr>
        <p:txBody>
          <a:bodyPr>
            <a:normAutofit/>
          </a:bodyPr>
          <a:lstStyle/>
          <a:p>
            <a:pPr algn="ctr"/>
            <a:r>
              <a:rPr lang="cs-CZ" sz="3600" b="1" dirty="0"/>
              <a:t>Úvod</a:t>
            </a:r>
            <a:endParaRPr lang="cs-CZ" sz="3600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5F1A0696-20F9-D98B-C307-4682EB03013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188718"/>
            <a:ext cx="10515600" cy="5364481"/>
          </a:xfrm>
        </p:spPr>
        <p:txBody>
          <a:bodyPr vert="horz" lIns="91440" tIns="45720" rIns="91440" bIns="45720" rtlCol="0" anchor="t">
            <a:normAutofit/>
          </a:bodyPr>
          <a:lstStyle/>
          <a:p>
            <a:pPr algn="just"/>
            <a:r>
              <a:rPr lang="cs-CZ" dirty="0">
                <a:ea typeface="Tahoma"/>
                <a:cs typeface="Tahoma"/>
              </a:rPr>
              <a:t>Program „ Pomáháme s kroužky pro jihočeské děti“ navazuje na dotační program v roce 2022 s názvem „My v tom Jihočechy nenecháme I a II“.</a:t>
            </a:r>
          </a:p>
          <a:p>
            <a:pPr algn="just"/>
            <a:r>
              <a:rPr lang="cs-CZ" dirty="0">
                <a:ea typeface="Tahoma"/>
                <a:cs typeface="Tahoma"/>
              </a:rPr>
              <a:t>Cílem těchto dvou programů bylo podpořit volnočasové aktivity jihočeských dětí (DP I) a seniory a jiné poživatele důchodů (DP II) v době zvyšujících se nákladů na energie, bydlení apod. </a:t>
            </a:r>
          </a:p>
          <a:p>
            <a:pPr algn="just"/>
            <a:r>
              <a:rPr lang="cs-CZ" dirty="0">
                <a:ea typeface="Tahoma"/>
                <a:cs typeface="Tahoma"/>
              </a:rPr>
              <a:t>Oba dva programy byly průběžně vyhodnocovány s ohledem na jejich zaměření, cílovou skupinu, administraci atd..</a:t>
            </a:r>
          </a:p>
          <a:p>
            <a:pPr algn="just"/>
            <a:r>
              <a:rPr lang="cs-CZ" dirty="0">
                <a:ea typeface="Tahoma"/>
                <a:cs typeface="Tahoma"/>
              </a:rPr>
              <a:t>V obou programech bylo vyplaceno celkem cca 70 mil. Kč, </a:t>
            </a:r>
            <a:br>
              <a:rPr lang="cs-CZ" dirty="0">
                <a:ea typeface="Tahoma"/>
                <a:cs typeface="Tahoma"/>
              </a:rPr>
            </a:br>
            <a:r>
              <a:rPr lang="cs-CZ" dirty="0">
                <a:ea typeface="Tahoma"/>
                <a:cs typeface="Tahoma"/>
              </a:rPr>
              <a:t>z toho v DP I cca 10 mil. Kč a v DP II cca 60 mil. Kč.</a:t>
            </a:r>
          </a:p>
          <a:p>
            <a:pPr algn="just"/>
            <a:r>
              <a:rPr lang="cs-CZ" dirty="0">
                <a:ea typeface="Tahoma"/>
                <a:cs typeface="Tahoma"/>
              </a:rPr>
              <a:t>Jihočeský kraj podpořil v DP I bezmála 6000 dětí. </a:t>
            </a:r>
          </a:p>
          <a:p>
            <a:pPr marL="0" indent="0" algn="just">
              <a:buNone/>
            </a:pPr>
            <a:endParaRPr lang="cs-CZ" dirty="0">
              <a:ea typeface="Tahoma"/>
              <a:cs typeface="Tahoma"/>
            </a:endParaRPr>
          </a:p>
          <a:p>
            <a:pPr algn="just"/>
            <a:endParaRPr lang="cs-CZ" dirty="0">
              <a:ea typeface="Tahoma"/>
              <a:cs typeface="Tahoma"/>
            </a:endParaRPr>
          </a:p>
          <a:p>
            <a:pPr algn="just"/>
            <a:endParaRPr lang="cs-CZ" dirty="0">
              <a:ea typeface="Tahoma"/>
              <a:cs typeface="Tahoma"/>
            </a:endParaRPr>
          </a:p>
        </p:txBody>
      </p:sp>
    </p:spTree>
    <p:extLst>
      <p:ext uri="{BB962C8B-B14F-4D97-AF65-F5344CB8AC3E}">
        <p14:creationId xmlns:p14="http://schemas.microsoft.com/office/powerpoint/2010/main" val="393198024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5E82CB6-E83B-01B0-FD2E-8C197BA0878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92210" y="53348"/>
            <a:ext cx="11203536" cy="651502"/>
          </a:xfrm>
        </p:spPr>
        <p:txBody>
          <a:bodyPr>
            <a:normAutofit/>
          </a:bodyPr>
          <a:lstStyle/>
          <a:p>
            <a:pPr algn="ctr"/>
            <a:r>
              <a:rPr lang="cs-CZ" sz="3600" b="1" dirty="0"/>
              <a:t>Postup pro rodiče</a:t>
            </a:r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A2D66F4D-3BCA-34F0-2F4B-F35BCFBA4AA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56084" y="704850"/>
            <a:ext cx="8475787" cy="60969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191325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415902B-C0CE-E3E5-B2B4-65E4718BA2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12725"/>
            <a:ext cx="10515600" cy="648335"/>
          </a:xfrm>
        </p:spPr>
        <p:txBody>
          <a:bodyPr>
            <a:normAutofit/>
          </a:bodyPr>
          <a:lstStyle/>
          <a:p>
            <a:pPr algn="ctr"/>
            <a:r>
              <a:rPr lang="cs-CZ" sz="3600" b="1" dirty="0"/>
              <a:t>Postup pro rodiče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B14E8F80-4B0D-B3E5-1134-72FAD892EEC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013460"/>
            <a:ext cx="10515600" cy="5163503"/>
          </a:xfrm>
        </p:spPr>
        <p:txBody>
          <a:bodyPr>
            <a:normAutofit lnSpcReduction="10000"/>
          </a:bodyPr>
          <a:lstStyle/>
          <a:p>
            <a:pPr algn="just"/>
            <a:r>
              <a:rPr lang="cs-CZ" dirty="0"/>
              <a:t>Rodič se zaregistruje na portálu programu, uvede své kontaktní údaje a zaškrtne, kterou dávku pobírá. </a:t>
            </a:r>
          </a:p>
          <a:p>
            <a:pPr algn="just"/>
            <a:r>
              <a:rPr lang="cs-CZ" dirty="0"/>
              <a:t>Rodič poté čeká na schválení ze strany kraje, resp. Úřadu práce.</a:t>
            </a:r>
          </a:p>
          <a:p>
            <a:pPr algn="just"/>
            <a:r>
              <a:rPr lang="cs-CZ" dirty="0"/>
              <a:t>Úřad práce zkontroluje typ dávky, který rodič pobírá a on-line potvrdí tuto informaci zpět kraji v portálu programu. </a:t>
            </a:r>
          </a:p>
          <a:p>
            <a:pPr algn="just"/>
            <a:r>
              <a:rPr lang="cs-CZ" b="1" dirty="0">
                <a:solidFill>
                  <a:schemeClr val="accent6"/>
                </a:solidFill>
              </a:rPr>
              <a:t>Rodič zaeviduje do systému své děti.</a:t>
            </a:r>
          </a:p>
          <a:p>
            <a:pPr algn="just"/>
            <a:r>
              <a:rPr lang="cs-CZ" dirty="0"/>
              <a:t>Na každé z nich obdrží 4 000 kreditů. </a:t>
            </a:r>
          </a:p>
          <a:p>
            <a:pPr algn="just"/>
            <a:r>
              <a:rPr lang="cs-CZ" dirty="0"/>
              <a:t>Tyto kredity pak uplatňuje u organizací, které mezitím do portálu doplnily nabídku svých aktivit. </a:t>
            </a:r>
          </a:p>
          <a:p>
            <a:pPr algn="just"/>
            <a:r>
              <a:rPr lang="cs-CZ" dirty="0"/>
              <a:t>Rodič může uplatnit všechny kredity u více organizací, </a:t>
            </a:r>
            <a:br>
              <a:rPr lang="cs-CZ" dirty="0"/>
            </a:br>
            <a:r>
              <a:rPr lang="cs-CZ" dirty="0"/>
              <a:t>v případě, že nemá dostatek kreditů, může zbytek doplatit hotově v organizaci.  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24495130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5E82CB6-E83B-01B0-FD2E-8C197BA0878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92210" y="53348"/>
            <a:ext cx="11203536" cy="641977"/>
          </a:xfrm>
        </p:spPr>
        <p:txBody>
          <a:bodyPr>
            <a:normAutofit/>
          </a:bodyPr>
          <a:lstStyle/>
          <a:p>
            <a:pPr algn="ctr"/>
            <a:r>
              <a:rPr lang="cs-CZ" sz="3600" b="1" dirty="0"/>
              <a:t>Postup pro rodiče – přidání dítěte</a:t>
            </a:r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434EFF58-3FC7-A16A-6779-B38F1B5602A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1055" y="822853"/>
            <a:ext cx="10323680" cy="5981799"/>
          </a:xfrm>
          <a:prstGeom prst="rect">
            <a:avLst/>
          </a:prstGeom>
        </p:spPr>
      </p:pic>
      <p:cxnSp>
        <p:nvCxnSpPr>
          <p:cNvPr id="4" name="Přímá spojnice 3">
            <a:extLst>
              <a:ext uri="{FF2B5EF4-FFF2-40B4-BE49-F238E27FC236}">
                <a16:creationId xmlns:a16="http://schemas.microsoft.com/office/drawing/2014/main" id="{ED0B20F0-8D03-B637-8825-BDB0969E2CC1}"/>
              </a:ext>
            </a:extLst>
          </p:cNvPr>
          <p:cNvCxnSpPr>
            <a:cxnSpLocks/>
          </p:cNvCxnSpPr>
          <p:nvPr/>
        </p:nvCxnSpPr>
        <p:spPr>
          <a:xfrm>
            <a:off x="1864426" y="5189517"/>
            <a:ext cx="8930309" cy="0"/>
          </a:xfrm>
          <a:prstGeom prst="line">
            <a:avLst/>
          </a:prstGeom>
          <a:ln w="57150"/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9" name="Přímá spojnice 8">
            <a:extLst>
              <a:ext uri="{FF2B5EF4-FFF2-40B4-BE49-F238E27FC236}">
                <a16:creationId xmlns:a16="http://schemas.microsoft.com/office/drawing/2014/main" id="{E8233C32-18C8-79E0-3C07-FD71C76E71D2}"/>
              </a:ext>
            </a:extLst>
          </p:cNvPr>
          <p:cNvCxnSpPr>
            <a:cxnSpLocks/>
          </p:cNvCxnSpPr>
          <p:nvPr/>
        </p:nvCxnSpPr>
        <p:spPr>
          <a:xfrm>
            <a:off x="692210" y="4890655"/>
            <a:ext cx="10102525" cy="0"/>
          </a:xfrm>
          <a:prstGeom prst="line">
            <a:avLst/>
          </a:prstGeom>
          <a:ln w="57150"/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81600449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5E82CB6-E83B-01B0-FD2E-8C197BA0878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92210" y="53348"/>
            <a:ext cx="11203536" cy="689602"/>
          </a:xfrm>
        </p:spPr>
        <p:txBody>
          <a:bodyPr>
            <a:normAutofit/>
          </a:bodyPr>
          <a:lstStyle/>
          <a:p>
            <a:pPr algn="ctr"/>
            <a:r>
              <a:rPr lang="cs-CZ" sz="3600" b="1" dirty="0"/>
              <a:t>Postup pro rodiče</a:t>
            </a:r>
          </a:p>
        </p:txBody>
      </p:sp>
      <p:pic>
        <p:nvPicPr>
          <p:cNvPr id="7" name="Obrázek 6">
            <a:extLst>
              <a:ext uri="{FF2B5EF4-FFF2-40B4-BE49-F238E27FC236}">
                <a16:creationId xmlns:a16="http://schemas.microsoft.com/office/drawing/2014/main" id="{9605C5A6-9BCC-E058-53CE-BAA9E3AAE09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36317" y="974991"/>
            <a:ext cx="8119366" cy="58296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2663150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415902B-C0CE-E3E5-B2B4-65E4718BA2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12725"/>
            <a:ext cx="10515600" cy="648335"/>
          </a:xfrm>
        </p:spPr>
        <p:txBody>
          <a:bodyPr>
            <a:normAutofit/>
          </a:bodyPr>
          <a:lstStyle/>
          <a:p>
            <a:pPr algn="ctr"/>
            <a:r>
              <a:rPr lang="cs-CZ" sz="3600" b="1" dirty="0"/>
              <a:t>Postup pro rodiče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B14E8F80-4B0D-B3E5-1134-72FAD892EEC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013460"/>
            <a:ext cx="10515600" cy="5163503"/>
          </a:xfrm>
        </p:spPr>
        <p:txBody>
          <a:bodyPr>
            <a:normAutofit lnSpcReduction="10000"/>
          </a:bodyPr>
          <a:lstStyle/>
          <a:p>
            <a:pPr algn="just"/>
            <a:r>
              <a:rPr lang="cs-CZ" dirty="0"/>
              <a:t>Rodič se zaregistruje na portálu programu, uvede své kontaktní údaje a zaškrtne, kterou dávku pobírá. </a:t>
            </a:r>
          </a:p>
          <a:p>
            <a:pPr algn="just"/>
            <a:r>
              <a:rPr lang="cs-CZ" dirty="0"/>
              <a:t>Rodič poté čeká na schválení ze strany kraje, resp. Úřadu práce.</a:t>
            </a:r>
          </a:p>
          <a:p>
            <a:pPr algn="just"/>
            <a:r>
              <a:rPr lang="cs-CZ" dirty="0"/>
              <a:t>Úřad práce zkontroluje typ dávky, který rodič pobírá a on-line potvrdí tuto informaci zpět kraji v portálu programu. </a:t>
            </a:r>
          </a:p>
          <a:p>
            <a:pPr algn="just"/>
            <a:r>
              <a:rPr lang="cs-CZ" dirty="0"/>
              <a:t>Rodič zaeviduje do systému své děti.</a:t>
            </a:r>
          </a:p>
          <a:p>
            <a:pPr algn="just"/>
            <a:r>
              <a:rPr lang="cs-CZ" b="1" dirty="0">
                <a:solidFill>
                  <a:schemeClr val="accent6"/>
                </a:solidFill>
              </a:rPr>
              <a:t>Na každé z nich obdrží 4 000 kreditů. </a:t>
            </a:r>
          </a:p>
          <a:p>
            <a:pPr algn="just"/>
            <a:r>
              <a:rPr lang="cs-CZ" dirty="0"/>
              <a:t>Tyto kredity pak uplatňuje u organizací, které mezitím do portálu doplnily nabídku svých aktivit. </a:t>
            </a:r>
          </a:p>
          <a:p>
            <a:pPr algn="just"/>
            <a:r>
              <a:rPr lang="cs-CZ" dirty="0"/>
              <a:t>Rodič může uplatnit všechny kredity u více organizací, </a:t>
            </a:r>
            <a:br>
              <a:rPr lang="cs-CZ" dirty="0"/>
            </a:br>
            <a:r>
              <a:rPr lang="cs-CZ" dirty="0"/>
              <a:t>v případě, že nemá dostatek kreditů, může zbytek doplatit hotově v organizaci.  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610989833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5E82CB6-E83B-01B0-FD2E-8C197BA0878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92210" y="53348"/>
            <a:ext cx="11203536" cy="689602"/>
          </a:xfrm>
        </p:spPr>
        <p:txBody>
          <a:bodyPr>
            <a:normAutofit/>
          </a:bodyPr>
          <a:lstStyle/>
          <a:p>
            <a:pPr algn="ctr"/>
            <a:r>
              <a:rPr lang="cs-CZ" sz="3600" b="1" dirty="0"/>
              <a:t>Postup pro rodiče</a:t>
            </a:r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CEEF3D4E-39F2-6179-AD80-0FB12FAF09B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7963" y="953191"/>
            <a:ext cx="11296073" cy="55186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1070871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415902B-C0CE-E3E5-B2B4-65E4718BA2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12725"/>
            <a:ext cx="10515600" cy="648335"/>
          </a:xfrm>
        </p:spPr>
        <p:txBody>
          <a:bodyPr>
            <a:normAutofit/>
          </a:bodyPr>
          <a:lstStyle/>
          <a:p>
            <a:pPr algn="ctr"/>
            <a:r>
              <a:rPr lang="cs-CZ" sz="3600" b="1" dirty="0"/>
              <a:t>Postup pro rodiče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B14E8F80-4B0D-B3E5-1134-72FAD892EEC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013460"/>
            <a:ext cx="10515600" cy="5163503"/>
          </a:xfrm>
        </p:spPr>
        <p:txBody>
          <a:bodyPr>
            <a:normAutofit lnSpcReduction="10000"/>
          </a:bodyPr>
          <a:lstStyle/>
          <a:p>
            <a:pPr algn="just"/>
            <a:r>
              <a:rPr lang="cs-CZ" dirty="0"/>
              <a:t>Rodič se zaregistruje na portálu programu, uvede své kontaktní údaje a zaškrtne, kterou dávku pobírá. </a:t>
            </a:r>
          </a:p>
          <a:p>
            <a:pPr algn="just"/>
            <a:r>
              <a:rPr lang="cs-CZ" dirty="0"/>
              <a:t>Rodič poté čeká na schválení ze strany kraje, resp. Úřadu práce.</a:t>
            </a:r>
          </a:p>
          <a:p>
            <a:pPr algn="just"/>
            <a:r>
              <a:rPr lang="cs-CZ" dirty="0"/>
              <a:t>Úřad práce zkontroluje typ dávky, který rodič pobírá a on-line potvrdí tuto informaci zpět kraji v portálu </a:t>
            </a:r>
            <a:r>
              <a:rPr lang="cs-CZ" dirty="0">
                <a:solidFill>
                  <a:schemeClr val="accent1">
                    <a:lumMod val="75000"/>
                  </a:schemeClr>
                </a:solidFill>
              </a:rPr>
              <a:t>programu. </a:t>
            </a:r>
          </a:p>
          <a:p>
            <a:pPr algn="just"/>
            <a:r>
              <a:rPr lang="cs-CZ" dirty="0"/>
              <a:t>Poté rodič zaeviduje do systému své děti a na každé z nich obdrží 4 000 kreditů</a:t>
            </a:r>
            <a:r>
              <a:rPr lang="cs-CZ" dirty="0">
                <a:solidFill>
                  <a:schemeClr val="accent1">
                    <a:lumMod val="75000"/>
                  </a:schemeClr>
                </a:solidFill>
              </a:rPr>
              <a:t>.</a:t>
            </a:r>
            <a:r>
              <a:rPr lang="cs-CZ" dirty="0">
                <a:solidFill>
                  <a:schemeClr val="accent6"/>
                </a:solidFill>
              </a:rPr>
              <a:t> </a:t>
            </a:r>
          </a:p>
          <a:p>
            <a:pPr algn="just"/>
            <a:r>
              <a:rPr lang="cs-CZ" b="1" dirty="0">
                <a:solidFill>
                  <a:schemeClr val="accent6"/>
                </a:solidFill>
              </a:rPr>
              <a:t>Tyto kredity pak uplatňuje u organizací, které mezitím do portálu doplnily nabídku svých aktivit. </a:t>
            </a:r>
          </a:p>
          <a:p>
            <a:pPr algn="just"/>
            <a:r>
              <a:rPr lang="cs-CZ" dirty="0"/>
              <a:t>Rodič může uplatnit všechny kredity u více organizací, </a:t>
            </a:r>
            <a:br>
              <a:rPr lang="cs-CZ" dirty="0"/>
            </a:br>
            <a:r>
              <a:rPr lang="cs-CZ" dirty="0"/>
              <a:t>v případě, že nemá dostatek kreditů, může zbytek doplatit hotově v organizaci.  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03023047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5E82CB6-E83B-01B0-FD2E-8C197BA0878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92210" y="53348"/>
            <a:ext cx="11203536" cy="651502"/>
          </a:xfrm>
        </p:spPr>
        <p:txBody>
          <a:bodyPr>
            <a:normAutofit/>
          </a:bodyPr>
          <a:lstStyle/>
          <a:p>
            <a:pPr algn="ctr"/>
            <a:r>
              <a:rPr lang="cs-CZ" sz="3600" b="1" dirty="0"/>
              <a:t>Výběr aktivity rodičem</a:t>
            </a:r>
          </a:p>
        </p:txBody>
      </p:sp>
      <p:pic>
        <p:nvPicPr>
          <p:cNvPr id="8" name="Obrázek 7">
            <a:extLst>
              <a:ext uri="{FF2B5EF4-FFF2-40B4-BE49-F238E27FC236}">
                <a16:creationId xmlns:a16="http://schemas.microsoft.com/office/drawing/2014/main" id="{66D916F3-E05A-3C97-A216-10FD4E3FD29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52736" y="933737"/>
            <a:ext cx="8486527" cy="59242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2069858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415902B-C0CE-E3E5-B2B4-65E4718BA2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12725"/>
            <a:ext cx="10515600" cy="648335"/>
          </a:xfrm>
        </p:spPr>
        <p:txBody>
          <a:bodyPr>
            <a:normAutofit/>
          </a:bodyPr>
          <a:lstStyle/>
          <a:p>
            <a:pPr algn="ctr"/>
            <a:r>
              <a:rPr lang="cs-CZ" sz="3600" b="1" dirty="0"/>
              <a:t>Postup pro rodiče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B14E8F80-4B0D-B3E5-1134-72FAD892EEC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013460"/>
            <a:ext cx="10515600" cy="5163503"/>
          </a:xfrm>
        </p:spPr>
        <p:txBody>
          <a:bodyPr>
            <a:normAutofit fontScale="92500"/>
          </a:bodyPr>
          <a:lstStyle/>
          <a:p>
            <a:pPr algn="just"/>
            <a:r>
              <a:rPr lang="cs-CZ" dirty="0"/>
              <a:t>Rodič se zaregistruje na portálu programu, uvede své kontaktní údaje a zaškrtne, kterou dávku pobírá. </a:t>
            </a:r>
          </a:p>
          <a:p>
            <a:pPr algn="just"/>
            <a:r>
              <a:rPr lang="cs-CZ" dirty="0"/>
              <a:t>Rodič poté čeká na schválení ze strany kraje, resp. Úřadu práce.</a:t>
            </a:r>
          </a:p>
          <a:p>
            <a:pPr algn="just"/>
            <a:r>
              <a:rPr lang="cs-CZ" dirty="0"/>
              <a:t>Úřad práce zkontroluje typ dávky, který rodič pobírá a on-line potvrdí tuto informaci zpět kraji v portálu </a:t>
            </a:r>
            <a:r>
              <a:rPr lang="cs-CZ" dirty="0">
                <a:solidFill>
                  <a:schemeClr val="accent1">
                    <a:lumMod val="75000"/>
                  </a:schemeClr>
                </a:solidFill>
              </a:rPr>
              <a:t>programu. </a:t>
            </a:r>
          </a:p>
          <a:p>
            <a:pPr algn="just"/>
            <a:r>
              <a:rPr lang="cs-CZ" dirty="0"/>
              <a:t>Poté rodič zaeviduje do systému své děti a na každé z nich obdrží </a:t>
            </a:r>
            <a:br>
              <a:rPr lang="cs-CZ" dirty="0"/>
            </a:br>
            <a:r>
              <a:rPr lang="cs-CZ" dirty="0"/>
              <a:t>4 000 </a:t>
            </a:r>
            <a:r>
              <a:rPr lang="cs-CZ" dirty="0">
                <a:solidFill>
                  <a:schemeClr val="accent1">
                    <a:lumMod val="75000"/>
                  </a:schemeClr>
                </a:solidFill>
              </a:rPr>
              <a:t>kreditů. </a:t>
            </a:r>
          </a:p>
          <a:p>
            <a:pPr algn="just"/>
            <a:r>
              <a:rPr lang="cs-CZ" dirty="0"/>
              <a:t>Tyto kredity pak uplatňuje u organizací, které mezitím do portálu doplnily nabídku svých aktivit. </a:t>
            </a:r>
          </a:p>
          <a:p>
            <a:pPr algn="just"/>
            <a:r>
              <a:rPr lang="cs-CZ" b="1" dirty="0">
                <a:solidFill>
                  <a:schemeClr val="accent6"/>
                </a:solidFill>
              </a:rPr>
              <a:t>Rodič může uplatnit všechny kredity u více organizací. </a:t>
            </a:r>
            <a:br>
              <a:rPr lang="cs-CZ" b="1" dirty="0">
                <a:solidFill>
                  <a:schemeClr val="accent6"/>
                </a:solidFill>
              </a:rPr>
            </a:br>
            <a:r>
              <a:rPr lang="cs-CZ" b="1" dirty="0">
                <a:solidFill>
                  <a:schemeClr val="accent6"/>
                </a:solidFill>
              </a:rPr>
              <a:t>Pokud dítě nemá na nějakou aktivitu dostatek kreditů, může úhradu kombinovat a zbytek doplatit hotově v organizaci.   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827734477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5E82CB6-E83B-01B0-FD2E-8C197BA0878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92210" y="53348"/>
            <a:ext cx="11203536" cy="661027"/>
          </a:xfrm>
        </p:spPr>
        <p:txBody>
          <a:bodyPr>
            <a:normAutofit/>
          </a:bodyPr>
          <a:lstStyle/>
          <a:p>
            <a:pPr algn="ctr"/>
            <a:r>
              <a:rPr lang="cs-CZ" sz="3600" b="1" dirty="0"/>
              <a:t>Objednávka</a:t>
            </a:r>
          </a:p>
        </p:txBody>
      </p:sp>
      <p:pic>
        <p:nvPicPr>
          <p:cNvPr id="11" name="Obrázek 10">
            <a:extLst>
              <a:ext uri="{FF2B5EF4-FFF2-40B4-BE49-F238E27FC236}">
                <a16:creationId xmlns:a16="http://schemas.microsoft.com/office/drawing/2014/main" id="{36367645-36EF-8191-5436-FB4239260B9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29396" y="882290"/>
            <a:ext cx="9533207" cy="56973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980223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Zástupný obsah 4">
            <a:extLst>
              <a:ext uri="{FF2B5EF4-FFF2-40B4-BE49-F238E27FC236}">
                <a16:creationId xmlns:a16="http://schemas.microsoft.com/office/drawing/2014/main" id="{8957E88D-7679-0F10-D1B9-D4C7D352C1D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95275404"/>
              </p:ext>
            </p:extLst>
          </p:nvPr>
        </p:nvGraphicFramePr>
        <p:xfrm>
          <a:off x="643466" y="1363725"/>
          <a:ext cx="10905067" cy="4854450"/>
        </p:xfrm>
        <a:graphic>
          <a:graphicData uri="http://schemas.openxmlformats.org/drawingml/2006/table">
            <a:tbl>
              <a:tblPr firstRow="1" firstCol="1" bandRow="1">
                <a:tableStyleId>{69CF1AB2-1976-4502-BF36-3FF5EA218861}</a:tableStyleId>
              </a:tblPr>
              <a:tblGrid>
                <a:gridCol w="9251586">
                  <a:extLst>
                    <a:ext uri="{9D8B030D-6E8A-4147-A177-3AD203B41FA5}">
                      <a16:colId xmlns:a16="http://schemas.microsoft.com/office/drawing/2014/main" val="3726649914"/>
                    </a:ext>
                  </a:extLst>
                </a:gridCol>
                <a:gridCol w="1653481">
                  <a:extLst>
                    <a:ext uri="{9D8B030D-6E8A-4147-A177-3AD203B41FA5}">
                      <a16:colId xmlns:a16="http://schemas.microsoft.com/office/drawing/2014/main" val="3053426578"/>
                    </a:ext>
                  </a:extLst>
                </a:gridCol>
              </a:tblGrid>
              <a:tr h="526214">
                <a:tc>
                  <a:txBody>
                    <a:bodyPr/>
                    <a:lstStyle/>
                    <a:p>
                      <a:r>
                        <a:rPr lang="cs-CZ" sz="1800" b="1" cap="all" spc="60" dirty="0">
                          <a:solidFill>
                            <a:schemeClr val="tx1"/>
                          </a:solidFill>
                          <a:effectLst/>
                        </a:rPr>
                        <a:t>Aktivita</a:t>
                      </a:r>
                      <a:endParaRPr lang="cs-CZ" sz="1800" b="1" cap="all" spc="6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56617" marR="56617" marT="116469" marB="116469" anchor="b"/>
                </a:tc>
                <a:tc>
                  <a:txBody>
                    <a:bodyPr/>
                    <a:lstStyle/>
                    <a:p>
                      <a:pPr algn="r"/>
                      <a:r>
                        <a:rPr lang="cs-CZ" sz="1800" b="1" cap="all" spc="60" dirty="0">
                          <a:solidFill>
                            <a:schemeClr val="tx1"/>
                          </a:solidFill>
                          <a:effectLst/>
                        </a:rPr>
                        <a:t>Počet dětí</a:t>
                      </a:r>
                      <a:endParaRPr lang="cs-CZ" sz="1800" b="1" cap="all" spc="6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56617" marR="56617" marT="116469" marB="116469" anchor="b"/>
                </a:tc>
                <a:extLst>
                  <a:ext uri="{0D108BD9-81ED-4DB2-BD59-A6C34878D82A}">
                    <a16:rowId xmlns:a16="http://schemas.microsoft.com/office/drawing/2014/main" val="55933792"/>
                  </a:ext>
                </a:extLst>
              </a:tr>
              <a:tr h="475403">
                <a:tc>
                  <a:txBody>
                    <a:bodyPr/>
                    <a:lstStyle/>
                    <a:p>
                      <a:r>
                        <a:rPr lang="cs-CZ" sz="2000" b="0" cap="none" spc="0" dirty="0">
                          <a:solidFill>
                            <a:schemeClr val="tx1"/>
                          </a:solidFill>
                          <a:effectLst/>
                        </a:rPr>
                        <a:t>Školní stravování</a:t>
                      </a:r>
                      <a:endParaRPr lang="cs-CZ" sz="2000" b="0" cap="none" spc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56617" marR="56617" marT="0" marB="116469" anchor="b"/>
                </a:tc>
                <a:tc>
                  <a:txBody>
                    <a:bodyPr/>
                    <a:lstStyle/>
                    <a:p>
                      <a:pPr algn="r"/>
                      <a:r>
                        <a:rPr lang="cs-CZ" sz="2000" cap="none" spc="0" dirty="0">
                          <a:solidFill>
                            <a:schemeClr val="tx1"/>
                          </a:solidFill>
                          <a:effectLst/>
                        </a:rPr>
                        <a:t>2591</a:t>
                      </a:r>
                      <a:endParaRPr lang="cs-CZ" sz="2000" cap="none" spc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56617" marR="56617" marT="0" marB="116469" anchor="b"/>
                </a:tc>
                <a:extLst>
                  <a:ext uri="{0D108BD9-81ED-4DB2-BD59-A6C34878D82A}">
                    <a16:rowId xmlns:a16="http://schemas.microsoft.com/office/drawing/2014/main" val="317047823"/>
                  </a:ext>
                </a:extLst>
              </a:tr>
              <a:tr h="475403">
                <a:tc>
                  <a:txBody>
                    <a:bodyPr/>
                    <a:lstStyle/>
                    <a:p>
                      <a:r>
                        <a:rPr lang="cs-CZ" sz="2000" b="0" cap="none" spc="0" dirty="0">
                          <a:solidFill>
                            <a:schemeClr val="tx1"/>
                          </a:solidFill>
                          <a:effectLst/>
                        </a:rPr>
                        <a:t>Zájmové vzdělávání (např.: školní kluby, družiny, DDM)</a:t>
                      </a:r>
                      <a:endParaRPr lang="cs-CZ" sz="2000" b="0" cap="none" spc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56617" marR="56617" marT="0" marB="116469" anchor="b"/>
                </a:tc>
                <a:tc>
                  <a:txBody>
                    <a:bodyPr/>
                    <a:lstStyle/>
                    <a:p>
                      <a:pPr algn="r"/>
                      <a:r>
                        <a:rPr lang="cs-CZ" sz="2000" cap="none" spc="0" dirty="0">
                          <a:solidFill>
                            <a:schemeClr val="tx1"/>
                          </a:solidFill>
                          <a:effectLst/>
                        </a:rPr>
                        <a:t>987</a:t>
                      </a:r>
                      <a:endParaRPr lang="cs-CZ" sz="2000" cap="none" spc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56617" marR="56617" marT="0" marB="116469" anchor="b"/>
                </a:tc>
                <a:extLst>
                  <a:ext uri="{0D108BD9-81ED-4DB2-BD59-A6C34878D82A}">
                    <a16:rowId xmlns:a16="http://schemas.microsoft.com/office/drawing/2014/main" val="2696680764"/>
                  </a:ext>
                </a:extLst>
              </a:tr>
              <a:tr h="475403">
                <a:tc>
                  <a:txBody>
                    <a:bodyPr/>
                    <a:lstStyle/>
                    <a:p>
                      <a:r>
                        <a:rPr lang="cs-CZ" sz="2000" b="0" cap="none" spc="0" dirty="0">
                          <a:solidFill>
                            <a:schemeClr val="tx1"/>
                          </a:solidFill>
                          <a:effectLst/>
                        </a:rPr>
                        <a:t>Další mimoškolní zájmové, volnočasové, tělovýchovné a sportovní aktivity </a:t>
                      </a:r>
                      <a:endParaRPr lang="cs-CZ" sz="2000" b="0" cap="none" spc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56617" marR="56617" marT="0" marB="116469" anchor="b"/>
                </a:tc>
                <a:tc>
                  <a:txBody>
                    <a:bodyPr/>
                    <a:lstStyle/>
                    <a:p>
                      <a:pPr algn="r"/>
                      <a:r>
                        <a:rPr lang="cs-CZ" sz="2000" cap="none" spc="0" dirty="0">
                          <a:solidFill>
                            <a:schemeClr val="tx1"/>
                          </a:solidFill>
                          <a:effectLst/>
                        </a:rPr>
                        <a:t>766</a:t>
                      </a:r>
                      <a:endParaRPr lang="cs-CZ" sz="2000" cap="none" spc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56617" marR="56617" marT="0" marB="116469" anchor="b"/>
                </a:tc>
                <a:extLst>
                  <a:ext uri="{0D108BD9-81ED-4DB2-BD59-A6C34878D82A}">
                    <a16:rowId xmlns:a16="http://schemas.microsoft.com/office/drawing/2014/main" val="76516749"/>
                  </a:ext>
                </a:extLst>
              </a:tr>
              <a:tr h="475403">
                <a:tc>
                  <a:txBody>
                    <a:bodyPr/>
                    <a:lstStyle/>
                    <a:p>
                      <a:r>
                        <a:rPr lang="cs-CZ" sz="2000" b="0" cap="none" spc="0" dirty="0">
                          <a:solidFill>
                            <a:schemeClr val="tx1"/>
                          </a:solidFill>
                          <a:effectLst/>
                        </a:rPr>
                        <a:t>Vzdělávání v základních uměleckých školách (ZUŠ)</a:t>
                      </a:r>
                      <a:endParaRPr lang="cs-CZ" sz="2000" b="0" cap="none" spc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56617" marR="56617" marT="0" marB="116469" anchor="b"/>
                </a:tc>
                <a:tc>
                  <a:txBody>
                    <a:bodyPr/>
                    <a:lstStyle/>
                    <a:p>
                      <a:pPr algn="r"/>
                      <a:r>
                        <a:rPr lang="cs-CZ" sz="2000" cap="none" spc="0" dirty="0">
                          <a:solidFill>
                            <a:schemeClr val="tx1"/>
                          </a:solidFill>
                          <a:effectLst/>
                        </a:rPr>
                        <a:t>713</a:t>
                      </a:r>
                      <a:endParaRPr lang="cs-CZ" sz="2000" cap="none" spc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56617" marR="56617" marT="0" marB="116469" anchor="b"/>
                </a:tc>
                <a:extLst>
                  <a:ext uri="{0D108BD9-81ED-4DB2-BD59-A6C34878D82A}">
                    <a16:rowId xmlns:a16="http://schemas.microsoft.com/office/drawing/2014/main" val="830270511"/>
                  </a:ext>
                </a:extLst>
              </a:tr>
              <a:tr h="475403">
                <a:tc>
                  <a:txBody>
                    <a:bodyPr/>
                    <a:lstStyle/>
                    <a:p>
                      <a:r>
                        <a:rPr lang="cs-CZ" sz="2000" b="0" cap="none" spc="0" dirty="0">
                          <a:solidFill>
                            <a:schemeClr val="tx1"/>
                          </a:solidFill>
                          <a:effectLst/>
                        </a:rPr>
                        <a:t>Předškolní vzdělávání (MŠ)</a:t>
                      </a:r>
                      <a:endParaRPr lang="cs-CZ" sz="2000" b="0" cap="none" spc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56617" marR="56617" marT="0" marB="116469" anchor="b"/>
                </a:tc>
                <a:tc>
                  <a:txBody>
                    <a:bodyPr/>
                    <a:lstStyle/>
                    <a:p>
                      <a:pPr algn="r"/>
                      <a:r>
                        <a:rPr lang="cs-CZ" sz="2000" cap="none" spc="0" dirty="0">
                          <a:solidFill>
                            <a:schemeClr val="tx1"/>
                          </a:solidFill>
                          <a:effectLst/>
                        </a:rPr>
                        <a:t>357</a:t>
                      </a:r>
                      <a:endParaRPr lang="cs-CZ" sz="2000" cap="none" spc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56617" marR="56617" marT="0" marB="116469" anchor="b"/>
                </a:tc>
                <a:extLst>
                  <a:ext uri="{0D108BD9-81ED-4DB2-BD59-A6C34878D82A}">
                    <a16:rowId xmlns:a16="http://schemas.microsoft.com/office/drawing/2014/main" val="135671249"/>
                  </a:ext>
                </a:extLst>
              </a:tr>
              <a:tr h="475403">
                <a:tc>
                  <a:txBody>
                    <a:bodyPr/>
                    <a:lstStyle/>
                    <a:p>
                      <a:r>
                        <a:rPr lang="cs-CZ" sz="2000" b="0" cap="none" spc="0" dirty="0">
                          <a:solidFill>
                            <a:schemeClr val="tx1"/>
                          </a:solidFill>
                          <a:effectLst/>
                        </a:rPr>
                        <a:t>Členský příspěvek</a:t>
                      </a:r>
                      <a:endParaRPr lang="cs-CZ" sz="2000" b="0" cap="none" spc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56617" marR="56617" marT="0" marB="116469" anchor="b"/>
                </a:tc>
                <a:tc>
                  <a:txBody>
                    <a:bodyPr/>
                    <a:lstStyle/>
                    <a:p>
                      <a:pPr algn="r"/>
                      <a:r>
                        <a:rPr lang="cs-CZ" sz="2000" cap="none" spc="0" dirty="0">
                          <a:solidFill>
                            <a:schemeClr val="tx1"/>
                          </a:solidFill>
                          <a:effectLst/>
                        </a:rPr>
                        <a:t>227</a:t>
                      </a:r>
                      <a:endParaRPr lang="cs-CZ" sz="2000" cap="none" spc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56617" marR="56617" marT="0" marB="116469" anchor="b"/>
                </a:tc>
                <a:extLst>
                  <a:ext uri="{0D108BD9-81ED-4DB2-BD59-A6C34878D82A}">
                    <a16:rowId xmlns:a16="http://schemas.microsoft.com/office/drawing/2014/main" val="1784364887"/>
                  </a:ext>
                </a:extLst>
              </a:tr>
              <a:tr h="475403">
                <a:tc>
                  <a:txBody>
                    <a:bodyPr/>
                    <a:lstStyle/>
                    <a:p>
                      <a:r>
                        <a:rPr lang="cs-CZ" sz="2000" b="0" cap="none" spc="0" dirty="0">
                          <a:solidFill>
                            <a:schemeClr val="tx1"/>
                          </a:solidFill>
                          <a:effectLst/>
                        </a:rPr>
                        <a:t>Ubytování žáků v domově mládeže, internátu a škole v přírodě</a:t>
                      </a:r>
                      <a:endParaRPr lang="cs-CZ" sz="2000" b="0" cap="none" spc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56617" marR="56617" marT="0" marB="116469" anchor="b"/>
                </a:tc>
                <a:tc>
                  <a:txBody>
                    <a:bodyPr/>
                    <a:lstStyle/>
                    <a:p>
                      <a:pPr algn="r"/>
                      <a:r>
                        <a:rPr lang="cs-CZ" sz="2000" cap="none" spc="0" dirty="0">
                          <a:solidFill>
                            <a:schemeClr val="tx1"/>
                          </a:solidFill>
                          <a:effectLst/>
                        </a:rPr>
                        <a:t>150</a:t>
                      </a:r>
                      <a:endParaRPr lang="cs-CZ" sz="2000" cap="none" spc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56617" marR="56617" marT="0" marB="116469" anchor="b"/>
                </a:tc>
                <a:extLst>
                  <a:ext uri="{0D108BD9-81ED-4DB2-BD59-A6C34878D82A}">
                    <a16:rowId xmlns:a16="http://schemas.microsoft.com/office/drawing/2014/main" val="1185099226"/>
                  </a:ext>
                </a:extLst>
              </a:tr>
              <a:tr h="475403">
                <a:tc>
                  <a:txBody>
                    <a:bodyPr/>
                    <a:lstStyle/>
                    <a:p>
                      <a:r>
                        <a:rPr lang="cs-CZ" sz="2000" b="0" cap="none" spc="0" dirty="0">
                          <a:solidFill>
                            <a:schemeClr val="tx1"/>
                          </a:solidFill>
                          <a:effectLst/>
                        </a:rPr>
                        <a:t>Ambulantní a terénní sociální služby</a:t>
                      </a:r>
                      <a:endParaRPr lang="cs-CZ" sz="2000" b="0" cap="none" spc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56617" marR="56617" marT="0" marB="116469" anchor="b"/>
                </a:tc>
                <a:tc>
                  <a:txBody>
                    <a:bodyPr/>
                    <a:lstStyle/>
                    <a:p>
                      <a:pPr algn="r"/>
                      <a:r>
                        <a:rPr lang="cs-CZ" sz="2000" cap="none" spc="0" dirty="0">
                          <a:solidFill>
                            <a:schemeClr val="tx1"/>
                          </a:solidFill>
                          <a:effectLst/>
                        </a:rPr>
                        <a:t>27</a:t>
                      </a:r>
                      <a:endParaRPr lang="cs-CZ" sz="2000" cap="none" spc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56617" marR="56617" marT="0" marB="116469" anchor="b"/>
                </a:tc>
                <a:extLst>
                  <a:ext uri="{0D108BD9-81ED-4DB2-BD59-A6C34878D82A}">
                    <a16:rowId xmlns:a16="http://schemas.microsoft.com/office/drawing/2014/main" val="485605351"/>
                  </a:ext>
                </a:extLst>
              </a:tr>
              <a:tr h="525012">
                <a:tc>
                  <a:txBody>
                    <a:bodyPr/>
                    <a:lstStyle/>
                    <a:p>
                      <a:r>
                        <a:rPr lang="cs-CZ" sz="2400" b="1" cap="none" spc="0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CELKEM</a:t>
                      </a:r>
                    </a:p>
                  </a:txBody>
                  <a:tcPr marL="56617" marR="56617" marT="0" marB="116469" anchor="b"/>
                </a:tc>
                <a:tc>
                  <a:txBody>
                    <a:bodyPr/>
                    <a:lstStyle/>
                    <a:p>
                      <a:pPr algn="r"/>
                      <a:r>
                        <a:rPr lang="cs-CZ" sz="2000" b="1" cap="none" spc="0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5818</a:t>
                      </a:r>
                    </a:p>
                  </a:txBody>
                  <a:tcPr marL="56617" marR="56617" marT="0" marB="116469" anchor="b"/>
                </a:tc>
                <a:extLst>
                  <a:ext uri="{0D108BD9-81ED-4DB2-BD59-A6C34878D82A}">
                    <a16:rowId xmlns:a16="http://schemas.microsoft.com/office/drawing/2014/main" val="494869958"/>
                  </a:ext>
                </a:extLst>
              </a:tr>
            </a:tbl>
          </a:graphicData>
        </a:graphic>
      </p:graphicFrame>
      <p:sp>
        <p:nvSpPr>
          <p:cNvPr id="6" name="TextovéPole 5">
            <a:extLst>
              <a:ext uri="{FF2B5EF4-FFF2-40B4-BE49-F238E27FC236}">
                <a16:creationId xmlns:a16="http://schemas.microsoft.com/office/drawing/2014/main" id="{633EB463-D71B-47D8-606A-FDFB29A6CC12}"/>
              </a:ext>
            </a:extLst>
          </p:cNvPr>
          <p:cNvSpPr txBox="1"/>
          <p:nvPr/>
        </p:nvSpPr>
        <p:spPr>
          <a:xfrm>
            <a:off x="643466" y="333375"/>
            <a:ext cx="1090506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3600" b="1" dirty="0"/>
              <a:t>Struktura podpořených aktivit v DP I</a:t>
            </a:r>
          </a:p>
        </p:txBody>
      </p:sp>
    </p:spTree>
    <p:extLst>
      <p:ext uri="{BB962C8B-B14F-4D97-AF65-F5344CB8AC3E}">
        <p14:creationId xmlns:p14="http://schemas.microsoft.com/office/powerpoint/2010/main" val="2029732129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415902B-C0CE-E3E5-B2B4-65E4718BA2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447761"/>
            <a:ext cx="10515600" cy="3599254"/>
          </a:xfrm>
        </p:spPr>
        <p:txBody>
          <a:bodyPr>
            <a:normAutofit/>
          </a:bodyPr>
          <a:lstStyle/>
          <a:p>
            <a:pPr algn="ctr"/>
            <a:r>
              <a:rPr lang="cs-CZ" sz="3600" b="1" dirty="0"/>
              <a:t>Cílená pomoc při rozvoji a vzdělání dětí ze  sociálně slabších rodin vede k odstraňování bariér v rozvoji dětí a je dobrou investicí do budoucnosti celé společnosti. </a:t>
            </a:r>
          </a:p>
        </p:txBody>
      </p:sp>
    </p:spTree>
    <p:extLst>
      <p:ext uri="{BB962C8B-B14F-4D97-AF65-F5344CB8AC3E}">
        <p14:creationId xmlns:p14="http://schemas.microsoft.com/office/powerpoint/2010/main" val="3513173723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EC9383F-5A27-2ABC-FE1C-AE53199C20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146300"/>
            <a:ext cx="10515600" cy="594671"/>
          </a:xfrm>
        </p:spPr>
        <p:txBody>
          <a:bodyPr>
            <a:normAutofit fontScale="90000"/>
          </a:bodyPr>
          <a:lstStyle/>
          <a:p>
            <a:pPr algn="ctr"/>
            <a:br>
              <a:rPr lang="cs-CZ" sz="3600" b="1" dirty="0"/>
            </a:br>
            <a:br>
              <a:rPr lang="cs-CZ" sz="3600" b="1" dirty="0"/>
            </a:br>
            <a:br>
              <a:rPr lang="cs-CZ" sz="3600" b="1" dirty="0"/>
            </a:br>
            <a:br>
              <a:rPr lang="cs-CZ" sz="3600" b="1" dirty="0"/>
            </a:br>
            <a:br>
              <a:rPr lang="cs-CZ" sz="3600" b="1" dirty="0"/>
            </a:br>
            <a:br>
              <a:rPr lang="cs-CZ" sz="3600" dirty="0"/>
            </a:br>
            <a:r>
              <a:rPr lang="cs-CZ" sz="4000" b="1" dirty="0"/>
              <a:t>Děkuji za pozornost.</a:t>
            </a:r>
            <a:br>
              <a:rPr lang="cs-CZ" sz="3600" dirty="0"/>
            </a:br>
            <a:br>
              <a:rPr lang="cs-CZ" sz="3600" dirty="0"/>
            </a:br>
            <a:br>
              <a:rPr lang="cs-CZ" sz="3600" dirty="0"/>
            </a:br>
            <a:r>
              <a:rPr lang="cs-CZ" sz="3600" dirty="0"/>
              <a:t>MUDr. Martin Kuba</a:t>
            </a:r>
            <a:br>
              <a:rPr lang="cs-CZ" sz="3600" dirty="0"/>
            </a:br>
            <a:r>
              <a:rPr lang="cs-CZ" sz="3600" dirty="0"/>
              <a:t>hejtman kraje </a:t>
            </a:r>
            <a:br>
              <a:rPr lang="cs-CZ" sz="3600" dirty="0"/>
            </a:br>
            <a:endParaRPr lang="cs-CZ" sz="3600" dirty="0"/>
          </a:p>
        </p:txBody>
      </p:sp>
    </p:spTree>
    <p:extLst>
      <p:ext uri="{BB962C8B-B14F-4D97-AF65-F5344CB8AC3E}">
        <p14:creationId xmlns:p14="http://schemas.microsoft.com/office/powerpoint/2010/main" val="3917633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415902B-C0CE-E3E5-B2B4-65E4718BA2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12725"/>
            <a:ext cx="10515600" cy="648335"/>
          </a:xfrm>
        </p:spPr>
        <p:txBody>
          <a:bodyPr>
            <a:normAutofit/>
          </a:bodyPr>
          <a:lstStyle/>
          <a:p>
            <a:pPr algn="ctr"/>
            <a:r>
              <a:rPr lang="cs-CZ" sz="3600" b="1" dirty="0"/>
              <a:t>Proč chceme na program navázat? 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B14E8F80-4B0D-B3E5-1134-72FAD892EEC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1889" y="1013460"/>
            <a:ext cx="11089677" cy="5163503"/>
          </a:xfrm>
        </p:spPr>
        <p:txBody>
          <a:bodyPr>
            <a:normAutofit lnSpcReduction="10000"/>
          </a:bodyPr>
          <a:lstStyle/>
          <a:p>
            <a:pPr algn="just"/>
            <a:r>
              <a:rPr lang="cs-CZ" dirty="0"/>
              <a:t>Dlouhodobá krajská koncepční pomoc pro děti ze sociálně znevýhodněných rodin s rozvojem jejich vzdělání a talentu.</a:t>
            </a:r>
          </a:p>
          <a:p>
            <a:pPr algn="just"/>
            <a:endParaRPr lang="cs-CZ" dirty="0"/>
          </a:p>
          <a:p>
            <a:pPr algn="just"/>
            <a:r>
              <a:rPr lang="cs-CZ" dirty="0"/>
              <a:t>Vytvořit  koncept, který zajistí, že poskytnuté peníze lze použít pouze na podporu aktivit dětí a na nic jiného. </a:t>
            </a:r>
          </a:p>
          <a:p>
            <a:pPr algn="just"/>
            <a:endParaRPr lang="cs-CZ" dirty="0"/>
          </a:p>
          <a:p>
            <a:pPr algn="just"/>
            <a:r>
              <a:rPr lang="cs-CZ" dirty="0"/>
              <a:t>Díky této pomoci odstraňovat bariéry pro rozvoj dětí což </a:t>
            </a:r>
            <a:br>
              <a:rPr lang="cs-CZ" dirty="0"/>
            </a:br>
            <a:r>
              <a:rPr lang="cs-CZ" dirty="0"/>
              <a:t>v konečném důsledku povede k jejich větší úspěšnosti a bude profitem pro celou společnost. </a:t>
            </a:r>
          </a:p>
          <a:p>
            <a:pPr algn="just"/>
            <a:endParaRPr lang="cs-CZ" dirty="0"/>
          </a:p>
          <a:p>
            <a:pPr algn="just"/>
            <a:r>
              <a:rPr lang="cs-CZ" dirty="0"/>
              <a:t>Vytvořit koncept, který pracuje maximálně on-line a minimalizuje zátěž na zapojené organizace. 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56422080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EC9383F-5A27-2ABC-FE1C-AE53199C20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38314"/>
            <a:ext cx="10515600" cy="594671"/>
          </a:xfrm>
        </p:spPr>
        <p:txBody>
          <a:bodyPr>
            <a:normAutofit fontScale="90000"/>
          </a:bodyPr>
          <a:lstStyle/>
          <a:p>
            <a:pPr algn="ctr"/>
            <a:br>
              <a:rPr lang="cs-CZ" sz="3600" b="1" dirty="0"/>
            </a:br>
            <a:r>
              <a:rPr lang="cs-CZ" sz="3600" b="1" dirty="0"/>
              <a:t> </a:t>
            </a:r>
            <a:br>
              <a:rPr lang="cs-CZ" sz="3600" b="1" dirty="0"/>
            </a:br>
            <a:r>
              <a:rPr lang="cs-CZ" b="1" dirty="0"/>
              <a:t>Pomáháme s kroužky pro jihočeské děti</a:t>
            </a:r>
          </a:p>
        </p:txBody>
      </p:sp>
      <p:pic>
        <p:nvPicPr>
          <p:cNvPr id="3" name="Obrázek 2">
            <a:extLst>
              <a:ext uri="{FF2B5EF4-FFF2-40B4-BE49-F238E27FC236}">
                <a16:creationId xmlns:a16="http://schemas.microsoft.com/office/drawing/2014/main" id="{3789138D-74CE-D6D3-290A-4E6D73F8441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16923" y="2023175"/>
            <a:ext cx="8344395" cy="45785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474220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EC9383F-5A27-2ABC-FE1C-AE53199C20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74625"/>
            <a:ext cx="10515600" cy="594671"/>
          </a:xfrm>
        </p:spPr>
        <p:txBody>
          <a:bodyPr>
            <a:normAutofit/>
          </a:bodyPr>
          <a:lstStyle/>
          <a:p>
            <a:pPr algn="ctr"/>
            <a:r>
              <a:rPr lang="cs-CZ" sz="3600" b="1" dirty="0"/>
              <a:t>Základní informace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5F1A0696-20F9-D98B-C307-4682EB03013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116281"/>
            <a:ext cx="10515600" cy="5567094"/>
          </a:xfrm>
        </p:spPr>
        <p:txBody>
          <a:bodyPr vert="horz" lIns="91440" tIns="45720" rIns="91440" bIns="45720" rtlCol="0" anchor="t">
            <a:normAutofit fontScale="92500" lnSpcReduction="10000"/>
          </a:bodyPr>
          <a:lstStyle/>
          <a:p>
            <a:pPr marL="0" indent="0" algn="just">
              <a:buNone/>
            </a:pPr>
            <a:endParaRPr lang="cs-CZ" sz="3000" dirty="0">
              <a:ea typeface="Tahoma"/>
              <a:cs typeface="Tahoma"/>
            </a:endParaRPr>
          </a:p>
          <a:p>
            <a:pPr algn="just"/>
            <a:r>
              <a:rPr lang="cs-CZ" sz="2600" dirty="0">
                <a:ea typeface="Tahoma"/>
                <a:cs typeface="Tahoma"/>
              </a:rPr>
              <a:t>Nový program </a:t>
            </a:r>
            <a:r>
              <a:rPr lang="cs-CZ" sz="2600" b="1" dirty="0">
                <a:ea typeface="Tahoma"/>
                <a:cs typeface="Tahoma"/>
              </a:rPr>
              <a:t>„Pomáháme s kroužky pro jihočeské děti“</a:t>
            </a:r>
            <a:r>
              <a:rPr lang="cs-CZ" sz="2600" dirty="0">
                <a:ea typeface="Tahoma"/>
                <a:cs typeface="Tahoma"/>
              </a:rPr>
              <a:t> bude vyhlášen na školní rok 2023/2024 s předpokladem pokračování i v dalších letech. </a:t>
            </a:r>
          </a:p>
          <a:p>
            <a:pPr algn="just"/>
            <a:endParaRPr lang="cs-CZ" sz="2600" dirty="0">
              <a:ea typeface="Tahoma"/>
              <a:cs typeface="Tahoma"/>
            </a:endParaRPr>
          </a:p>
          <a:p>
            <a:pPr algn="just"/>
            <a:r>
              <a:rPr lang="cs-CZ" sz="2600" dirty="0">
                <a:ea typeface="Tahoma"/>
                <a:cs typeface="Tahoma"/>
              </a:rPr>
              <a:t>Je zaměřen na podporu mimoškolních aktivit a mimoškolního vzdělávání </a:t>
            </a:r>
            <a:br>
              <a:rPr lang="cs-CZ" sz="2600" dirty="0">
                <a:ea typeface="Tahoma"/>
                <a:cs typeface="Tahoma"/>
              </a:rPr>
            </a:br>
            <a:r>
              <a:rPr lang="cs-CZ" sz="2600" dirty="0">
                <a:ea typeface="Tahoma"/>
                <a:cs typeface="Tahoma"/>
              </a:rPr>
              <a:t>v  sociálně znevýhodněných rodinách. </a:t>
            </a:r>
          </a:p>
          <a:p>
            <a:pPr algn="just"/>
            <a:r>
              <a:rPr lang="cs-CZ" sz="2600" dirty="0">
                <a:ea typeface="Tahoma"/>
                <a:cs typeface="Tahoma"/>
              </a:rPr>
              <a:t>Nárok na podporu se bude prokazovat požíváním některého typu dávky, který je v programu vyjmenován.</a:t>
            </a:r>
          </a:p>
          <a:p>
            <a:pPr algn="just"/>
            <a:r>
              <a:rPr lang="cs-CZ" sz="2600" dirty="0">
                <a:ea typeface="Tahoma"/>
                <a:cs typeface="Tahoma"/>
              </a:rPr>
              <a:t>Zůstává podmínkou, že rodič, který jej čerpá, nesmí být dlouhodobě veden na úřadu práce.</a:t>
            </a:r>
          </a:p>
          <a:p>
            <a:pPr algn="just"/>
            <a:endParaRPr lang="cs-CZ" sz="2600" dirty="0">
              <a:ea typeface="Tahoma"/>
              <a:cs typeface="Tahoma"/>
            </a:endParaRPr>
          </a:p>
          <a:p>
            <a:pPr algn="just"/>
            <a:r>
              <a:rPr lang="cs-CZ" sz="2600" dirty="0">
                <a:ea typeface="Tahoma"/>
                <a:cs typeface="Tahoma"/>
              </a:rPr>
              <a:t>Celý </a:t>
            </a:r>
            <a:r>
              <a:rPr lang="cs-CZ" sz="2600" b="1" dirty="0">
                <a:ea typeface="Tahoma"/>
                <a:cs typeface="Tahoma"/>
              </a:rPr>
              <a:t>proces je maximálně zjednodušen</a:t>
            </a:r>
            <a:r>
              <a:rPr lang="cs-CZ" sz="2600" dirty="0">
                <a:ea typeface="Tahoma"/>
                <a:cs typeface="Tahoma"/>
              </a:rPr>
              <a:t> a odstranili jsme všechny potenciální „překážky“ pro zapojení organizací.</a:t>
            </a:r>
          </a:p>
          <a:p>
            <a:pPr algn="just"/>
            <a:endParaRPr lang="cs-CZ" sz="2600" dirty="0">
              <a:ea typeface="Tahoma"/>
              <a:cs typeface="Tahoma"/>
            </a:endParaRPr>
          </a:p>
          <a:p>
            <a:pPr marL="0" indent="0" algn="just">
              <a:buNone/>
            </a:pPr>
            <a:endParaRPr lang="cs-CZ" dirty="0">
              <a:ea typeface="Tahoma"/>
              <a:cs typeface="Tahoma"/>
            </a:endParaRPr>
          </a:p>
          <a:p>
            <a:pPr algn="just"/>
            <a:endParaRPr lang="cs-CZ" dirty="0">
              <a:ea typeface="Tahoma"/>
              <a:cs typeface="Tahoma"/>
            </a:endParaRPr>
          </a:p>
        </p:txBody>
      </p:sp>
    </p:spTree>
    <p:extLst>
      <p:ext uri="{BB962C8B-B14F-4D97-AF65-F5344CB8AC3E}">
        <p14:creationId xmlns:p14="http://schemas.microsoft.com/office/powerpoint/2010/main" val="228261559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EC9383F-5A27-2ABC-FE1C-AE53199C20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74625"/>
            <a:ext cx="10515600" cy="594671"/>
          </a:xfrm>
        </p:spPr>
        <p:txBody>
          <a:bodyPr>
            <a:normAutofit/>
          </a:bodyPr>
          <a:lstStyle/>
          <a:p>
            <a:pPr algn="ctr"/>
            <a:r>
              <a:rPr lang="cs-CZ" sz="3600" b="1" dirty="0"/>
              <a:t>Základní informace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5F1A0696-20F9-D98B-C307-4682EB03013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12519" y="890649"/>
            <a:ext cx="10747169" cy="5792726"/>
          </a:xfrm>
        </p:spPr>
        <p:txBody>
          <a:bodyPr vert="horz" lIns="91440" tIns="45720" rIns="91440" bIns="45720" rtlCol="0" anchor="t">
            <a:normAutofit fontScale="62500" lnSpcReduction="20000"/>
          </a:bodyPr>
          <a:lstStyle/>
          <a:p>
            <a:pPr algn="ctr"/>
            <a:endParaRPr lang="cs-CZ" sz="3200" dirty="0">
              <a:ea typeface="Tahoma"/>
              <a:cs typeface="Tahoma"/>
            </a:endParaRPr>
          </a:p>
          <a:p>
            <a:pPr algn="ctr"/>
            <a:r>
              <a:rPr lang="cs-CZ" sz="3800" dirty="0">
                <a:ea typeface="Tahoma"/>
                <a:cs typeface="Tahoma"/>
              </a:rPr>
              <a:t>Celková podpora </a:t>
            </a:r>
            <a:r>
              <a:rPr lang="cs-CZ" sz="3800" b="1" dirty="0">
                <a:ea typeface="Tahoma"/>
                <a:cs typeface="Tahoma"/>
              </a:rPr>
              <a:t>pro jedno dítě je 4000,</a:t>
            </a:r>
            <a:r>
              <a:rPr lang="cs-CZ" sz="3800" dirty="0">
                <a:ea typeface="Tahoma"/>
                <a:cs typeface="Tahoma"/>
              </a:rPr>
              <a:t>- Kč </a:t>
            </a:r>
          </a:p>
          <a:p>
            <a:pPr marL="0" indent="0" algn="ctr">
              <a:buNone/>
            </a:pPr>
            <a:r>
              <a:rPr lang="cs-CZ" sz="3800" dirty="0">
                <a:ea typeface="Tahoma"/>
                <a:cs typeface="Tahoma"/>
              </a:rPr>
              <a:t>na školní rok 2023/2024 </a:t>
            </a:r>
          </a:p>
          <a:p>
            <a:pPr marL="0" indent="0" algn="ctr">
              <a:buNone/>
            </a:pPr>
            <a:endParaRPr lang="cs-CZ" sz="3200" dirty="0">
              <a:ea typeface="Tahoma"/>
              <a:cs typeface="Tahoma"/>
            </a:endParaRPr>
          </a:p>
          <a:p>
            <a:pPr marL="0" indent="0" algn="ctr">
              <a:buNone/>
            </a:pPr>
            <a:r>
              <a:rPr lang="cs-CZ" sz="3800" b="1" dirty="0"/>
              <a:t>Rodiče neobdrží od kraje peníze, ale tzv. kredity </a:t>
            </a:r>
            <a:r>
              <a:rPr lang="cs-CZ" sz="3800" dirty="0"/>
              <a:t>(1 kredit = 1 Kč),</a:t>
            </a:r>
          </a:p>
          <a:p>
            <a:pPr marL="0" indent="0" algn="ctr">
              <a:buNone/>
            </a:pPr>
            <a:r>
              <a:rPr lang="cs-CZ" sz="3800" b="1" dirty="0"/>
              <a:t>které mohou uplatnit na mimoškolní aktivity.</a:t>
            </a:r>
          </a:p>
          <a:p>
            <a:pPr marL="0" indent="0" algn="ctr">
              <a:buNone/>
            </a:pPr>
            <a:r>
              <a:rPr lang="cs-CZ" sz="3800" b="1" dirty="0"/>
              <a:t>  </a:t>
            </a:r>
          </a:p>
          <a:p>
            <a:pPr marL="0" indent="0" algn="ctr">
              <a:buNone/>
            </a:pPr>
            <a:r>
              <a:rPr lang="cs-CZ" sz="3800" b="1" dirty="0"/>
              <a:t>Tím máme jistotu, že podpora nemůže být v rodině </a:t>
            </a:r>
          </a:p>
          <a:p>
            <a:pPr marL="0" indent="0" algn="ctr">
              <a:buNone/>
            </a:pPr>
            <a:r>
              <a:rPr lang="cs-CZ" sz="3800" b="1" dirty="0"/>
              <a:t>použita na něco jiného! </a:t>
            </a:r>
          </a:p>
          <a:p>
            <a:pPr marL="0" indent="0" algn="ctr">
              <a:buNone/>
            </a:pPr>
            <a:endParaRPr lang="cs-CZ" sz="3800" b="1" dirty="0">
              <a:ea typeface="Tahoma"/>
              <a:cs typeface="Tahoma"/>
            </a:endParaRPr>
          </a:p>
          <a:p>
            <a:pPr algn="ctr"/>
            <a:endParaRPr lang="cs-CZ" sz="3200" dirty="0">
              <a:ea typeface="Tahoma"/>
              <a:cs typeface="Tahoma"/>
            </a:endParaRPr>
          </a:p>
          <a:p>
            <a:pPr algn="ctr"/>
            <a:r>
              <a:rPr lang="cs-CZ" sz="3200" dirty="0">
                <a:ea typeface="Tahoma"/>
                <a:cs typeface="Tahoma"/>
              </a:rPr>
              <a:t>Alokace programu pro školní rok 2023/2024 je 20 mil. Kč.</a:t>
            </a:r>
          </a:p>
          <a:p>
            <a:pPr marL="0" indent="0" algn="just">
              <a:buNone/>
            </a:pPr>
            <a:endParaRPr lang="cs-CZ" sz="2400" dirty="0">
              <a:ea typeface="Tahoma"/>
              <a:cs typeface="Tahoma"/>
            </a:endParaRPr>
          </a:p>
          <a:p>
            <a:pPr algn="just"/>
            <a:endParaRPr lang="cs-CZ" sz="2400" dirty="0">
              <a:ea typeface="Tahoma"/>
              <a:cs typeface="Tahoma"/>
            </a:endParaRPr>
          </a:p>
          <a:p>
            <a:pPr algn="just"/>
            <a:r>
              <a:rPr lang="cs-CZ" sz="3200" dirty="0">
                <a:ea typeface="Tahoma"/>
                <a:cs typeface="Tahoma"/>
              </a:rPr>
              <a:t>Financování obědů bude řešeno zapojením do programu MPSV s finančním podílem kraje. </a:t>
            </a:r>
          </a:p>
          <a:p>
            <a:pPr marL="0" indent="0" algn="just">
              <a:buNone/>
            </a:pPr>
            <a:endParaRPr lang="cs-CZ" sz="3200" dirty="0">
              <a:ea typeface="Tahoma"/>
              <a:cs typeface="Tahoma"/>
            </a:endParaRPr>
          </a:p>
          <a:p>
            <a:pPr marL="0" indent="0" algn="just">
              <a:buNone/>
            </a:pPr>
            <a:endParaRPr lang="cs-CZ" dirty="0">
              <a:ea typeface="Tahoma"/>
              <a:cs typeface="Tahoma"/>
            </a:endParaRPr>
          </a:p>
          <a:p>
            <a:pPr algn="just"/>
            <a:endParaRPr lang="cs-CZ" dirty="0">
              <a:ea typeface="Tahoma"/>
              <a:cs typeface="Tahoma"/>
            </a:endParaRPr>
          </a:p>
        </p:txBody>
      </p:sp>
    </p:spTree>
    <p:extLst>
      <p:ext uri="{BB962C8B-B14F-4D97-AF65-F5344CB8AC3E}">
        <p14:creationId xmlns:p14="http://schemas.microsoft.com/office/powerpoint/2010/main" val="193962189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EC9383F-5A27-2ABC-FE1C-AE53199C20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50339"/>
            <a:ext cx="10515600" cy="594671"/>
          </a:xfrm>
        </p:spPr>
        <p:txBody>
          <a:bodyPr>
            <a:normAutofit/>
          </a:bodyPr>
          <a:lstStyle/>
          <a:p>
            <a:pPr algn="ctr"/>
            <a:r>
              <a:rPr lang="cs-CZ" sz="3600" b="1" dirty="0"/>
              <a:t>Zjednodušení procesu</a:t>
            </a:r>
            <a:endParaRPr lang="cs-CZ" sz="3600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5F1A0696-20F9-D98B-C307-4682EB03013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9099" y="959797"/>
            <a:ext cx="11363325" cy="5450528"/>
          </a:xfrm>
        </p:spPr>
        <p:txBody>
          <a:bodyPr vert="horz" lIns="91440" tIns="45720" rIns="91440" bIns="45720" rtlCol="0" anchor="t">
            <a:normAutofit lnSpcReduction="10000"/>
          </a:bodyPr>
          <a:lstStyle/>
          <a:p>
            <a:pPr algn="just"/>
            <a:endParaRPr lang="cs-CZ" dirty="0">
              <a:ea typeface="Tahoma"/>
              <a:cs typeface="Tahoma"/>
            </a:endParaRPr>
          </a:p>
          <a:p>
            <a:pPr algn="just"/>
            <a:r>
              <a:rPr lang="cs-CZ" sz="2400" dirty="0">
                <a:ea typeface="Tahoma"/>
                <a:cs typeface="Tahoma"/>
              </a:rPr>
              <a:t>Podařilo se výrazně zjednodušit prokazování nároku i postup pro organizace zapojené</a:t>
            </a:r>
            <a:r>
              <a:rPr lang="cs-CZ" sz="2400" b="1" dirty="0">
                <a:ea typeface="Tahoma"/>
                <a:cs typeface="Tahoma"/>
              </a:rPr>
              <a:t> </a:t>
            </a:r>
            <a:r>
              <a:rPr lang="cs-CZ" sz="2400" dirty="0">
                <a:ea typeface="Tahoma"/>
                <a:cs typeface="Tahoma"/>
              </a:rPr>
              <a:t>do programu</a:t>
            </a:r>
          </a:p>
          <a:p>
            <a:pPr algn="just"/>
            <a:r>
              <a:rPr lang="cs-CZ" sz="2400" b="1" dirty="0">
                <a:ea typeface="Tahoma"/>
                <a:cs typeface="Tahoma"/>
              </a:rPr>
              <a:t>Nárok nebude definován výší příjmu, ale čerpáním určité sociální dávky.</a:t>
            </a:r>
          </a:p>
          <a:p>
            <a:pPr algn="just"/>
            <a:r>
              <a:rPr lang="cs-CZ" sz="2400" b="1" dirty="0">
                <a:ea typeface="Tahoma"/>
                <a:cs typeface="Tahoma"/>
              </a:rPr>
              <a:t>Zda rodič pobírá nějakou uznatelnou dávku a má tak nárok na podporu, bude  on-line ověřovat Úřad práce.</a:t>
            </a:r>
          </a:p>
          <a:p>
            <a:pPr algn="just"/>
            <a:r>
              <a:rPr lang="cs-CZ" sz="2400" b="1" dirty="0">
                <a:ea typeface="Tahoma"/>
                <a:cs typeface="Tahoma"/>
              </a:rPr>
              <a:t>Odstranili jsme papírové formuláře a nutnost docházet na přepážku Úřadu práce pro potvrzení – vše lze vyřídit z počítače nebo mobilního telefonu. </a:t>
            </a:r>
          </a:p>
          <a:p>
            <a:pPr algn="just"/>
            <a:r>
              <a:rPr lang="cs-CZ" sz="2400" dirty="0">
                <a:ea typeface="Tahoma"/>
                <a:cs typeface="Tahoma"/>
              </a:rPr>
              <a:t>Dochází k ještě většímu </a:t>
            </a:r>
            <a:r>
              <a:rPr lang="cs-CZ" sz="2400" b="1" dirty="0">
                <a:ea typeface="Tahoma"/>
                <a:cs typeface="Tahoma"/>
              </a:rPr>
              <a:t>zjednodušení administrace i pro organizace </a:t>
            </a:r>
            <a:r>
              <a:rPr lang="cs-CZ" sz="2400" dirty="0">
                <a:ea typeface="Tahoma"/>
                <a:cs typeface="Tahoma"/>
              </a:rPr>
              <a:t>– tím chceme maximalizovat zapojení organizací a klubů do programu. </a:t>
            </a:r>
          </a:p>
          <a:p>
            <a:pPr algn="just"/>
            <a:r>
              <a:rPr lang="cs-CZ" sz="2400" dirty="0">
                <a:ea typeface="Tahoma"/>
                <a:cs typeface="Tahoma"/>
              </a:rPr>
              <a:t>Od 1.6.2023 bude spuštěna stránka programu </a:t>
            </a:r>
            <a:r>
              <a:rPr lang="cs-CZ" sz="2400" dirty="0">
                <a:ea typeface="Tahoma"/>
                <a:cs typeface="Tahoma"/>
                <a:hlinkClick r:id="rId3"/>
              </a:rPr>
              <a:t>https://krouzkyprojihocechy.cz</a:t>
            </a:r>
            <a:r>
              <a:rPr lang="cs-CZ" sz="2400" dirty="0">
                <a:ea typeface="Tahoma"/>
                <a:cs typeface="Tahoma"/>
              </a:rPr>
              <a:t>  (dále jen „portál“).</a:t>
            </a:r>
          </a:p>
          <a:p>
            <a:pPr algn="just"/>
            <a:endParaRPr lang="cs-CZ" dirty="0">
              <a:ea typeface="Tahoma"/>
              <a:cs typeface="Tahoma"/>
            </a:endParaRPr>
          </a:p>
        </p:txBody>
      </p:sp>
    </p:spTree>
    <p:extLst>
      <p:ext uri="{BB962C8B-B14F-4D97-AF65-F5344CB8AC3E}">
        <p14:creationId xmlns:p14="http://schemas.microsoft.com/office/powerpoint/2010/main" val="815201497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Office">
  <a:themeElements>
    <a:clrScheme name="Vlastní 2">
      <a:dk1>
        <a:srgbClr val="2F5395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Vlastní 1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157</TotalTime>
  <Words>1995</Words>
  <Application>Microsoft Office PowerPoint</Application>
  <PresentationFormat>Širokoúhlá obrazovka</PresentationFormat>
  <Paragraphs>222</Paragraphs>
  <Slides>41</Slides>
  <Notes>41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41</vt:i4>
      </vt:variant>
    </vt:vector>
  </HeadingPairs>
  <TitlesOfParts>
    <vt:vector size="45" baseType="lpstr">
      <vt:lpstr>Arial</vt:lpstr>
      <vt:lpstr>Calibri</vt:lpstr>
      <vt:lpstr>Tahoma</vt:lpstr>
      <vt:lpstr>Motiv Office</vt:lpstr>
      <vt:lpstr>Nový program podpory volnočasových aktivit  jihočeských dětí</vt:lpstr>
      <vt:lpstr>  </vt:lpstr>
      <vt:lpstr>Úvod</vt:lpstr>
      <vt:lpstr>Prezentace aplikace PowerPoint</vt:lpstr>
      <vt:lpstr>Proč chceme na program navázat? </vt:lpstr>
      <vt:lpstr>   Pomáháme s kroužky pro jihočeské děti</vt:lpstr>
      <vt:lpstr>Základní informace</vt:lpstr>
      <vt:lpstr>Základní informace</vt:lpstr>
      <vt:lpstr>Zjednodušení procesu</vt:lpstr>
      <vt:lpstr> Postup pro organizace </vt:lpstr>
      <vt:lpstr>Postup pro organizace</vt:lpstr>
      <vt:lpstr>Postup pro organizace</vt:lpstr>
      <vt:lpstr>Postup pro organizace</vt:lpstr>
      <vt:lpstr>Postup pro organizace</vt:lpstr>
      <vt:lpstr>Postup pro organizace – evidence aktivit</vt:lpstr>
      <vt:lpstr>Postup pro organizace</vt:lpstr>
      <vt:lpstr>Postup pro organizace</vt:lpstr>
      <vt:lpstr> Postup pro organizace byl upraven tak, aby odpadl jakýkoli argument na administrativní náročnost a zapojili jsme jich do programu maximum. </vt:lpstr>
      <vt:lpstr>  Postup pro rodiče </vt:lpstr>
      <vt:lpstr>Postup pro rodiče</vt:lpstr>
      <vt:lpstr>Postup pro rodiče</vt:lpstr>
      <vt:lpstr>Postup pro rodiče</vt:lpstr>
      <vt:lpstr>Postup pro rodiče</vt:lpstr>
      <vt:lpstr>Postup pro rodiče</vt:lpstr>
      <vt:lpstr>Postup pro rodiče</vt:lpstr>
      <vt:lpstr>Postup pro rodiče</vt:lpstr>
      <vt:lpstr>Postup pro rodiče</vt:lpstr>
      <vt:lpstr>Postup pro rodiče – schválení Úřadem práce</vt:lpstr>
      <vt:lpstr>Prezentace aplikace PowerPoint</vt:lpstr>
      <vt:lpstr>Postup pro rodiče</vt:lpstr>
      <vt:lpstr>Postup pro rodiče</vt:lpstr>
      <vt:lpstr>Postup pro rodiče – přidání dítěte</vt:lpstr>
      <vt:lpstr>Postup pro rodiče</vt:lpstr>
      <vt:lpstr>Postup pro rodiče</vt:lpstr>
      <vt:lpstr>Postup pro rodiče</vt:lpstr>
      <vt:lpstr>Postup pro rodiče</vt:lpstr>
      <vt:lpstr>Výběr aktivity rodičem</vt:lpstr>
      <vt:lpstr>Postup pro rodiče</vt:lpstr>
      <vt:lpstr>Objednávka</vt:lpstr>
      <vt:lpstr>Cílená pomoc při rozvoji a vzdělání dětí ze  sociálně slabších rodin vede k odstraňování bariér v rozvoji dětí a je dobrou investicí do budoucnosti celé společnosti. </vt:lpstr>
      <vt:lpstr>      Děkuji za pozornost.   MUDr. Martin Kuba hejtman kraje 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KROUŽKY PRO JIHOČECHY</dc:title>
  <dc:creator>Velek Aleš</dc:creator>
  <cp:lastModifiedBy>Glaser Lukáš</cp:lastModifiedBy>
  <cp:revision>9</cp:revision>
  <cp:lastPrinted>2023-05-09T05:29:09Z</cp:lastPrinted>
  <dcterms:created xsi:type="dcterms:W3CDTF">2023-04-24T11:43:26Z</dcterms:created>
  <dcterms:modified xsi:type="dcterms:W3CDTF">2023-05-09T05:37:44Z</dcterms:modified>
</cp:coreProperties>
</file>