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6" r:id="rId1"/>
  </p:sldMasterIdLst>
  <p:notesMasterIdLst>
    <p:notesMasterId r:id="rId53"/>
  </p:notesMasterIdLst>
  <p:handoutMasterIdLst>
    <p:handoutMasterId r:id="rId54"/>
  </p:handoutMasterIdLst>
  <p:sldIdLst>
    <p:sldId id="388" r:id="rId2"/>
    <p:sldId id="396" r:id="rId3"/>
    <p:sldId id="435" r:id="rId4"/>
    <p:sldId id="459" r:id="rId5"/>
    <p:sldId id="458" r:id="rId6"/>
    <p:sldId id="436" r:id="rId7"/>
    <p:sldId id="437" r:id="rId8"/>
    <p:sldId id="460" r:id="rId9"/>
    <p:sldId id="461" r:id="rId10"/>
    <p:sldId id="465" r:id="rId11"/>
    <p:sldId id="466" r:id="rId12"/>
    <p:sldId id="467" r:id="rId13"/>
    <p:sldId id="468" r:id="rId14"/>
    <p:sldId id="469" r:id="rId15"/>
    <p:sldId id="477" r:id="rId16"/>
    <p:sldId id="478" r:id="rId17"/>
    <p:sldId id="470" r:id="rId18"/>
    <p:sldId id="471" r:id="rId19"/>
    <p:sldId id="472" r:id="rId20"/>
    <p:sldId id="473" r:id="rId21"/>
    <p:sldId id="480" r:id="rId22"/>
    <p:sldId id="481" r:id="rId23"/>
    <p:sldId id="482" r:id="rId24"/>
    <p:sldId id="485" r:id="rId25"/>
    <p:sldId id="487" r:id="rId26"/>
    <p:sldId id="488" r:id="rId27"/>
    <p:sldId id="490" r:id="rId28"/>
    <p:sldId id="491" r:id="rId29"/>
    <p:sldId id="492" r:id="rId30"/>
    <p:sldId id="521" r:id="rId31"/>
    <p:sldId id="522" r:id="rId32"/>
    <p:sldId id="510" r:id="rId33"/>
    <p:sldId id="511" r:id="rId34"/>
    <p:sldId id="512" r:id="rId35"/>
    <p:sldId id="513" r:id="rId36"/>
    <p:sldId id="514" r:id="rId37"/>
    <p:sldId id="515" r:id="rId38"/>
    <p:sldId id="516" r:id="rId39"/>
    <p:sldId id="517" r:id="rId40"/>
    <p:sldId id="518" r:id="rId41"/>
    <p:sldId id="519" r:id="rId42"/>
    <p:sldId id="523" r:id="rId43"/>
    <p:sldId id="524" r:id="rId44"/>
    <p:sldId id="463" r:id="rId45"/>
    <p:sldId id="462" r:id="rId46"/>
    <p:sldId id="453" r:id="rId47"/>
    <p:sldId id="454" r:id="rId48"/>
    <p:sldId id="455" r:id="rId49"/>
    <p:sldId id="456" r:id="rId50"/>
    <p:sldId id="457" r:id="rId51"/>
    <p:sldId id="509" r:id="rId5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FF33"/>
    <a:srgbClr val="FF8601"/>
    <a:srgbClr val="FF6600"/>
    <a:srgbClr val="CCFF66"/>
    <a:srgbClr val="CCFF99"/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60"/>
    </p:cViewPr>
  </p:sorter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D6D60-62FA-40A1-B59D-E38CB44093B6}" type="datetimeFigureOut">
              <a:rPr lang="cs-CZ" smtClean="0"/>
              <a:pPr/>
              <a:t>21.9.2017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DDDF6-8231-409E-B3DB-9CD984CF71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82804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57185-84AF-4AAF-BB1F-04146E08BDAC}" type="datetimeFigureOut">
              <a:rPr lang="cs-CZ" smtClean="0"/>
              <a:pPr/>
              <a:t>21.9.2017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0F4AF-BA39-4BA8-9F01-189E2B2B31A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3927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0F4AF-BA39-4BA8-9F01-189E2B2B31AB}" type="slidenum">
              <a:rPr lang="cs-CZ" smtClean="0"/>
              <a:pPr/>
              <a:t>2</a:t>
            </a:fld>
            <a:endParaRPr lang="cs-CZ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0D608-73D2-4028-86BA-1315CC4ED079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694011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0D608-73D2-4028-86BA-1315CC4ED079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69401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0F4AF-BA39-4BA8-9F01-189E2B2B31AB}" type="slidenum">
              <a:rPr lang="cs-CZ" smtClean="0"/>
              <a:pPr/>
              <a:t>44</a:t>
            </a:fld>
            <a:endParaRPr lang="cs-CZ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0F4AF-BA39-4BA8-9F01-189E2B2B31AB}" type="slidenum">
              <a:rPr lang="cs-CZ" smtClean="0"/>
              <a:pPr/>
              <a:t>3</a:t>
            </a:fld>
            <a:endParaRPr lang="cs-CZ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0F4AF-BA39-4BA8-9F01-189E2B2B31AB}" type="slidenum">
              <a:rPr lang="cs-CZ" smtClean="0"/>
              <a:pPr/>
              <a:t>4</a:t>
            </a:fld>
            <a:endParaRPr lang="cs-CZ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0F4AF-BA39-4BA8-9F01-189E2B2B31AB}" type="slidenum">
              <a:rPr lang="cs-CZ" smtClean="0"/>
              <a:pPr/>
              <a:t>5</a:t>
            </a:fld>
            <a:endParaRPr lang="cs-CZ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0F4AF-BA39-4BA8-9F01-189E2B2B31AB}" type="slidenum">
              <a:rPr lang="cs-CZ" smtClean="0"/>
              <a:pPr/>
              <a:t>6</a:t>
            </a:fld>
            <a:endParaRPr lang="cs-CZ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0F4AF-BA39-4BA8-9F01-189E2B2B31AB}" type="slidenum">
              <a:rPr lang="cs-CZ" smtClean="0"/>
              <a:pPr/>
              <a:t>7</a:t>
            </a:fld>
            <a:endParaRPr lang="cs-CZ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0F4AF-BA39-4BA8-9F01-189E2B2B31AB}" type="slidenum">
              <a:rPr lang="cs-CZ" smtClean="0"/>
              <a:pPr/>
              <a:t>8</a:t>
            </a:fld>
            <a:endParaRPr lang="cs-CZ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0F4AF-BA39-4BA8-9F01-189E2B2B31AB}" type="slidenum">
              <a:rPr lang="cs-CZ" smtClean="0"/>
              <a:pPr/>
              <a:t>9</a:t>
            </a:fld>
            <a:endParaRPr lang="cs-CZ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0F4AF-BA39-4BA8-9F01-189E2B2B31AB}" type="slidenum">
              <a:rPr lang="cs-CZ" smtClean="0"/>
              <a:pPr/>
              <a:t>15</a:t>
            </a:fld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 </a:t>
            </a:r>
            <a:endParaRPr lang="cs-CZ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E274EE-690F-4746-AA67-60C7F9ED09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 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smtClean="0"/>
              <a:t>Stránka </a:t>
            </a:r>
            <a:fld id="{48E274EE-690F-4746-AA67-60C7F9ED09CD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cs-CZ" smtClean="0"/>
              <a:t> 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r>
              <a:rPr lang="cs-CZ" smtClean="0"/>
              <a:t>Stránka </a:t>
            </a:r>
            <a:fld id="{48E274EE-690F-4746-AA67-60C7F9ED09CD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 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Stránka </a:t>
            </a:r>
            <a:fld id="{48E274EE-690F-4746-AA67-60C7F9ED09C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cxnSp>
        <p:nvCxnSpPr>
          <p:cNvPr id="7" name="Přímá spojovací čára 9"/>
          <p:cNvCxnSpPr/>
          <p:nvPr userDrawn="1"/>
        </p:nvCxnSpPr>
        <p:spPr>
          <a:xfrm>
            <a:off x="500034" y="1643050"/>
            <a:ext cx="821537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8E274EE-690F-4746-AA67-60C7F9ED09C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 </a:t>
            </a: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8E274EE-690F-4746-AA67-60C7F9ED09C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pt-BR" smtClean="0"/>
              <a:t> </a:t>
            </a:r>
            <a:endParaRPr lang="cs-CZ"/>
          </a:p>
        </p:txBody>
      </p:sp>
      <p:cxnSp>
        <p:nvCxnSpPr>
          <p:cNvPr id="13" name="Přímá spojovací čára 7"/>
          <p:cNvCxnSpPr/>
          <p:nvPr userDrawn="1"/>
        </p:nvCxnSpPr>
        <p:spPr>
          <a:xfrm>
            <a:off x="500034" y="1643050"/>
            <a:ext cx="821537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cs-CZ" dirty="0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r>
              <a:rPr lang="cs-CZ" smtClean="0"/>
              <a:t>Stránka </a:t>
            </a:r>
            <a:fld id="{48E274EE-690F-4746-AA67-60C7F9ED09C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cs-CZ" smtClean="0"/>
              <a:t> </a:t>
            </a:r>
            <a:endParaRPr lang="cs-CZ" dirty="0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 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E274EE-690F-4746-AA67-60C7F9ED09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E274EE-690F-4746-AA67-60C7F9ED09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 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Stránka </a:t>
            </a:r>
            <a:fld id="{48E274EE-690F-4746-AA67-60C7F9ED09C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8E274EE-690F-4746-AA67-60C7F9ED09C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pt-BR" smtClean="0"/>
              <a:t> 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 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Stránka </a:t>
            </a:r>
            <a:fld id="{48E274EE-690F-4746-AA67-60C7F9ED09CD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cuzk.cz/Katastr-nemovitosti/Poskytovani-udaju-z-KN/Dalkovy-pristup/Informace-o-bezuplatnem-poskytovani-udaju-KN-od-1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cuzk.cz/Katastr-nemovitosti/Poskytovani-udaju-z-KN/Dalkovy-pristup/Informace-o-poskytovani-udaju-KN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cuzk.cz/Katastr-nemovitosti/Poskytovani-udaju-z-KN/WS-pro-geometricke-plany/Webova-sluzba-pro-vyhotovitele-a-overovatele.aspx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Zadost-o-DP-bezuplatne.rt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9592" y="548681"/>
            <a:ext cx="7315200" cy="3600399"/>
          </a:xfrm>
        </p:spPr>
        <p:txBody>
          <a:bodyPr>
            <a:noAutofit/>
          </a:bodyPr>
          <a:lstStyle/>
          <a:p>
            <a:r>
              <a:rPr lang="cs-CZ" sz="4400" b="1" dirty="0" smtClean="0">
                <a:solidFill>
                  <a:srgbClr val="FF860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4400" b="1" dirty="0" smtClean="0">
                <a:solidFill>
                  <a:srgbClr val="FF860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b="1" dirty="0" smtClean="0">
                <a:solidFill>
                  <a:srgbClr val="FF860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b="1" dirty="0" smtClean="0">
                <a:solidFill>
                  <a:srgbClr val="FF860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b="1" dirty="0" smtClean="0">
                <a:solidFill>
                  <a:srgbClr val="FF860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b="1" dirty="0" smtClean="0">
                <a:solidFill>
                  <a:srgbClr val="FF860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4400" b="1" dirty="0" smtClean="0">
                <a:solidFill>
                  <a:srgbClr val="FF8601"/>
                </a:solidFill>
                <a:latin typeface="Times New Roman" pitchFamily="18" charset="0"/>
                <a:cs typeface="Times New Roman" pitchFamily="18" charset="0"/>
              </a:rPr>
              <a:t>DÁLKOVÝ PŘÍSTUP DO KATASTRU NEMOVITOSTÍ</a:t>
            </a:r>
            <a:br>
              <a:rPr lang="cs-CZ" sz="4400" b="1" dirty="0" smtClean="0">
                <a:solidFill>
                  <a:srgbClr val="FF860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b="1" dirty="0" smtClean="0">
                <a:solidFill>
                  <a:srgbClr val="FF860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b="1" dirty="0" smtClean="0">
                <a:solidFill>
                  <a:srgbClr val="FF860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800" b="1" dirty="0" smtClean="0">
                <a:solidFill>
                  <a:srgbClr val="FF8601"/>
                </a:solidFill>
                <a:latin typeface="Times New Roman" pitchFamily="18" charset="0"/>
                <a:cs typeface="Times New Roman" pitchFamily="18" charset="0"/>
              </a:rPr>
              <a:t>Pracovní setkání </a:t>
            </a:r>
            <a:r>
              <a:rPr lang="cs-CZ" sz="2800" b="1" dirty="0" err="1" smtClean="0">
                <a:solidFill>
                  <a:srgbClr val="FF8601"/>
                </a:solidFill>
                <a:latin typeface="Times New Roman" pitchFamily="18" charset="0"/>
                <a:cs typeface="Times New Roman" pitchFamily="18" charset="0"/>
              </a:rPr>
              <a:t>obCÍ</a:t>
            </a:r>
            <a:r>
              <a:rPr lang="cs-CZ" sz="2800" b="1" dirty="0" smtClean="0">
                <a:solidFill>
                  <a:srgbClr val="FF8601"/>
                </a:solidFill>
                <a:latin typeface="Times New Roman" pitchFamily="18" charset="0"/>
                <a:cs typeface="Times New Roman" pitchFamily="18" charset="0"/>
              </a:rPr>
              <a:t> vykonávajících funkci veřejného opatrovníka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14400" y="4653136"/>
            <a:ext cx="7315200" cy="1224136"/>
          </a:xfrm>
        </p:spPr>
        <p:txBody>
          <a:bodyPr>
            <a:no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Krajský úřad Jihočeského kraje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České Budějovice</a:t>
            </a:r>
            <a:r>
              <a:rPr lang="cs-CZ" sz="2400" dirty="0" smtClean="0"/>
              <a:t>				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22.9.2017					    </a:t>
            </a:r>
            <a:r>
              <a:rPr lang="cs-CZ" sz="2400" i="1" dirty="0" smtClean="0">
                <a:latin typeface="Times New Roman" pitchFamily="18" charset="0"/>
                <a:cs typeface="Times New Roman" pitchFamily="18" charset="0"/>
              </a:rPr>
              <a:t>Jana Šťástková</a:t>
            </a:r>
            <a:endParaRPr lang="cs-CZ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755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67494"/>
            <a:ext cx="8784976" cy="1399032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Zákaznické účty a uživatelská oprávnění</a:t>
            </a:r>
            <a:endParaRPr lang="cs-CZ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Poskytování podle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vyhl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. č. 358/2013 Sb.</a:t>
            </a:r>
          </a:p>
          <a:p>
            <a:pPr>
              <a:buNone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Zákaznické účty umožňují přístup k aplikacím:</a:t>
            </a:r>
          </a:p>
          <a:p>
            <a:pPr marL="896112" lvl="1" indent="-457200">
              <a:buFont typeface="Wingdings" pitchFamily="2" charset="2"/>
              <a:buChar char="q"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dálkový přístup</a:t>
            </a:r>
          </a:p>
          <a:p>
            <a:pPr marL="896112" lvl="1" indent="-457200">
              <a:buFont typeface="Wingdings" pitchFamily="2" charset="2"/>
              <a:buChar char="q"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webové služby dálkového přístupu</a:t>
            </a:r>
          </a:p>
          <a:p>
            <a:pPr marL="64008" indent="0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21" y="3789040"/>
            <a:ext cx="8090159" cy="280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4446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67494"/>
            <a:ext cx="8784976" cy="1399032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Zákaznické účty a uživatelská oprávnění</a:t>
            </a:r>
            <a:endParaRPr lang="cs-CZ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Běžné (placené)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účty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buFont typeface="Wingdings" pitchFamily="2" charset="2"/>
              <a:buChar char="q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používají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úplnou verzi aplikace DP, disponující všemi funkcemi bez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omezení</a:t>
            </a:r>
          </a:p>
          <a:p>
            <a:pPr lvl="1">
              <a:buFont typeface="Wingdings" pitchFamily="2" charset="2"/>
              <a:buChar char="q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každý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odebraný výstup (sestava) je zaúčtován podle platného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ceníku</a:t>
            </a:r>
          </a:p>
          <a:p>
            <a:pPr lvl="1">
              <a:buFont typeface="Wingdings" pitchFamily="2" charset="2"/>
              <a:buChar char="q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vyčerpané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částky jsou v dohodnutých intervalech zákazníkům fakturovány obvyklým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způsobem </a:t>
            </a:r>
          </a:p>
          <a:p>
            <a:pPr lvl="1">
              <a:buFont typeface="Wingdings" pitchFamily="2" charset="2"/>
              <a:buChar char="q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tento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typ účtu může být založen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komukoliv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679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67494"/>
            <a:ext cx="8784976" cy="1399032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Zákaznické účty a uživatelská oprávnění</a:t>
            </a:r>
            <a:endParaRPr lang="cs-CZ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Účty pro bezúplatný dálkový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přístup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používají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modifikovanou verzi aplikace DP, určenou pro výkon působnosti orgánů veřejné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správy 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yčerpané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částky jsou registrovány, avšak nefakturují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se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mohou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být zřízeny pouze samosprávným orgánům obcí, měst, krajů, organizačním složkám státu, notářům a soudním exekutorům. Podrobněji – viz </a:t>
            </a:r>
            <a:r>
              <a:rPr lang="cs-CZ" dirty="0">
                <a:latin typeface="Times New Roman" pitchFamily="18" charset="0"/>
                <a:cs typeface="Times New Roman" pitchFamily="18" charset="0"/>
                <a:hlinkClick r:id="rId2"/>
              </a:rPr>
              <a:t>Informace o bezúplatném přístupu do KN pro orgány veřejné správy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343" y="3140968"/>
            <a:ext cx="8851657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aoblený obdélník 3"/>
          <p:cNvSpPr/>
          <p:nvPr/>
        </p:nvSpPr>
        <p:spPr>
          <a:xfrm>
            <a:off x="347527" y="5445224"/>
            <a:ext cx="3528392" cy="43204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343" y="4221088"/>
            <a:ext cx="8851657" cy="21790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6000000" algn="ctr" rotWithShape="0">
              <a:schemeClr val="tx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052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Účty 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pro účely vydávání ověřených výstupů z 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KN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používají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redukovanou verzi aplikace DP, umožňující pouze výstupy, které mají charakter veřejné elektronické listiny a jsou určeny pro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ověření 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ýstupy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jsou účtovány podle zvláštního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předpisu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ohou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být založeny pouze subjektům, které mají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podle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zákona oprávnění ověřovat výstupy z informačních systémů státní správy (obecní úřady, notáři, Česká pošta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 Hospodářská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komora a subjekty se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spec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autorizací).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Podrobněji – viz </a:t>
            </a:r>
            <a:r>
              <a:rPr lang="cs-CZ" dirty="0">
                <a:latin typeface="Times New Roman" pitchFamily="18" charset="0"/>
                <a:cs typeface="Times New Roman" pitchFamily="18" charset="0"/>
                <a:hlinkClick r:id="rId2"/>
              </a:rPr>
              <a:t>Informace o vydávání ověřených výstupů z KN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67494"/>
            <a:ext cx="8784976" cy="1399032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Zákaznické účty a uživatelská oprávnění</a:t>
            </a:r>
            <a:endParaRPr lang="cs-CZ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023" y="2996952"/>
            <a:ext cx="8784977" cy="3286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aoblený obdélník 3"/>
          <p:cNvSpPr/>
          <p:nvPr/>
        </p:nvSpPr>
        <p:spPr>
          <a:xfrm>
            <a:off x="384136" y="5229200"/>
            <a:ext cx="3528392" cy="43204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399" y="4062504"/>
            <a:ext cx="8791898" cy="2221014"/>
          </a:xfrm>
          <a:prstGeom prst="rect">
            <a:avLst/>
          </a:prstGeom>
          <a:noFill/>
          <a:ln>
            <a:noFill/>
          </a:ln>
          <a:effectLst>
            <a:outerShdw blurRad="292100" dist="139700" dir="6000000" algn="ctr" rotWithShape="0">
              <a:schemeClr val="tx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7588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67494"/>
            <a:ext cx="8784976" cy="1399032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Zákaznické účty a uživatelská oprávnění</a:t>
            </a:r>
            <a:endParaRPr lang="cs-CZ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Účty pro vyhotovitele a ověřovatele geometrických plánů (GP)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vyhotovitelům geometrických plánů umožňuje požádat o podklady pro vyhotovení GP prostřednictvím sítě internet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ověřovatelům GP dává možnost poslat ověřený GP přímo na příslušné katastrální pracoviště k potvrzení 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podrobněji – viz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2"/>
              </a:rPr>
              <a:t>Webová služba pro vyhotovitele a ověřovatele geometrických plánů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043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60649"/>
            <a:ext cx="7992888" cy="936104"/>
          </a:xfrm>
        </p:spPr>
        <p:txBody>
          <a:bodyPr>
            <a:normAutofit fontScale="90000"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/>
            </a:r>
            <a:br>
              <a:rPr lang="cs-CZ" sz="3200" dirty="0" smtClean="0">
                <a:solidFill>
                  <a:srgbClr val="FF0000"/>
                </a:solidFill>
              </a:rPr>
            </a:br>
            <a:r>
              <a:rPr lang="cs-C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Bezúplatný dálkový přístup - žádost </a:t>
            </a:r>
            <a:r>
              <a:rPr lang="cs-CZ" sz="3600" dirty="0" smtClean="0">
                <a:solidFill>
                  <a:srgbClr val="FFC000"/>
                </a:solidFill>
              </a:rPr>
              <a:t/>
            </a:r>
            <a:br>
              <a:rPr lang="cs-CZ" sz="3600" dirty="0" smtClean="0">
                <a:solidFill>
                  <a:srgbClr val="FFC000"/>
                </a:solidFill>
              </a:rPr>
            </a:br>
            <a:endParaRPr lang="cs-CZ" sz="2800" dirty="0">
              <a:solidFill>
                <a:srgbClr val="FF66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931560"/>
            <a:ext cx="8808128" cy="416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Bezúplatný dálkový přístup - žádost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>
                <a:hlinkClick r:id="rId2" action="ppaction://hlinkfile"/>
              </a:rPr>
              <a:t>Zadost-o-DP-</a:t>
            </a:r>
            <a:r>
              <a:rPr lang="cs-CZ" dirty="0" err="1" smtClean="0">
                <a:hlinkClick r:id="rId2" action="ppaction://hlinkfile"/>
              </a:rPr>
              <a:t>bezuplatne.rtf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67494"/>
            <a:ext cx="8784976" cy="1399032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Zákaznické účty a uživatelská oprávnění</a:t>
            </a:r>
            <a:endParaRPr lang="cs-CZ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na základě žádosti je vytvořen účet s požadovanými rolemi + role pro administraci účtu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administrátor účtu může zakládat další uživatele 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024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67494"/>
            <a:ext cx="8784976" cy="1399032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Zákaznické účty a uživatelská oprávnění</a:t>
            </a:r>
            <a:endParaRPr lang="cs-CZ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Uživatelská oprávnění a ověřování totožnosti žadatele o DP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uživatelská oprávnění jsou přidělována podle typu účtu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ověření totožnosti žadatele je prováděno u speciálních rolí, např. v případě oprávnění pro poskytování listin ze sbírky listin KN</a:t>
            </a:r>
          </a:p>
          <a:p>
            <a:pPr lvl="1"/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537210" lvl="1" indent="0">
              <a:buNone/>
            </a:pPr>
            <a:endParaRPr lang="cs-CZ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740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67494"/>
            <a:ext cx="8784976" cy="1399032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Ukládání informací o poskytnutých sestavách</a:t>
            </a:r>
            <a:endParaRPr lang="cs-CZ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Probíhá archivace všech sestav poskytnutých přes DP</a:t>
            </a:r>
          </a:p>
          <a:p>
            <a:pPr>
              <a:buNone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Ukládají se informace: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o uživateli, který sestavu vyhotovil, 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kdy byla vyhotovena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stažena,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jaké parametry byly zadány při jejím vytváření (omezeno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Každá sestava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má svůj identifikátor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708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992888" cy="1154097"/>
          </a:xfrm>
        </p:spPr>
        <p:txBody>
          <a:bodyPr>
            <a:normAutofit fontScale="90000"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/>
            </a:r>
            <a:br>
              <a:rPr lang="cs-CZ" sz="3200" dirty="0" smtClean="0">
                <a:solidFill>
                  <a:srgbClr val="FF0000"/>
                </a:solidFill>
              </a:rPr>
            </a:br>
            <a:r>
              <a:rPr lang="cs-C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Veřejný opatrovník </a:t>
            </a:r>
            <a:r>
              <a:rPr lang="cs-CZ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cs-CZ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1772817"/>
            <a:ext cx="8352928" cy="45365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§ 471 odst. 3 </a:t>
            </a:r>
            <a:r>
              <a:rPr lang="cs-CZ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ObčZ</a:t>
            </a:r>
            <a:endParaRPr lang="cs-CZ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2400" i="1" dirty="0" smtClean="0">
                <a:latin typeface="Times New Roman" pitchFamily="18" charset="0"/>
                <a:cs typeface="Times New Roman" pitchFamily="18" charset="0"/>
              </a:rPr>
              <a:t>„Způsobilost být veřejným opatrovníkem má </a:t>
            </a:r>
            <a:r>
              <a:rPr lang="cs-CZ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obec</a:t>
            </a:r>
            <a:r>
              <a:rPr lang="cs-CZ" sz="2400" i="1" dirty="0" smtClean="0">
                <a:latin typeface="Times New Roman" pitchFamily="18" charset="0"/>
                <a:cs typeface="Times New Roman" pitchFamily="18" charset="0"/>
              </a:rPr>
              <a:t>, kde má </a:t>
            </a:r>
            <a:r>
              <a:rPr lang="cs-CZ" sz="2400" i="1" dirty="0" err="1" smtClean="0">
                <a:latin typeface="Times New Roman" pitchFamily="18" charset="0"/>
                <a:cs typeface="Times New Roman" pitchFamily="18" charset="0"/>
              </a:rPr>
              <a:t>opatrovanec</a:t>
            </a:r>
            <a:r>
              <a:rPr lang="cs-CZ" sz="2400" i="1" dirty="0" smtClean="0">
                <a:latin typeface="Times New Roman" pitchFamily="18" charset="0"/>
                <a:cs typeface="Times New Roman" pitchFamily="18" charset="0"/>
              </a:rPr>
              <a:t> bydliště, anebo právnická osoba zřízená touto obcí k plnění úkolů tohoto druhu; jmenování veřejného opatrovníka podle jiného zákona není vázáno na jeho souhlas.“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§ 149b odst. 3 </a:t>
            </a:r>
            <a:r>
              <a:rPr lang="cs-CZ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OZř</a:t>
            </a:r>
            <a:endParaRPr lang="cs-CZ" sz="28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2400" i="1" dirty="0" smtClean="0">
                <a:latin typeface="Times New Roman" pitchFamily="18" charset="0"/>
                <a:cs typeface="Times New Roman" pitchFamily="18" charset="0"/>
              </a:rPr>
              <a:t>„Výkon funkce veřejného opatrovníka podle občanského zákoníku obcí je výkonem </a:t>
            </a:r>
            <a:r>
              <a:rPr lang="cs-CZ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přenesené působnosti</a:t>
            </a:r>
            <a:r>
              <a:rPr lang="cs-CZ" sz="2400" i="1" dirty="0" smtClean="0">
                <a:latin typeface="Times New Roman" pitchFamily="18" charset="0"/>
                <a:cs typeface="Times New Roman" pitchFamily="18" charset="0"/>
              </a:rPr>
              <a:t>.“</a:t>
            </a:r>
          </a:p>
          <a:p>
            <a:pPr>
              <a:buNone/>
            </a:pPr>
            <a:r>
              <a:rPr lang="cs-CZ" sz="2400" i="1" dirty="0" smtClean="0">
                <a:latin typeface="Times New Roman" pitchFamily="18" charset="0"/>
                <a:cs typeface="Times New Roman" pitchFamily="18" charset="0"/>
              </a:rPr>
              <a:t>(novela </a:t>
            </a:r>
            <a:r>
              <a:rPr lang="cs-CZ" sz="2400" i="1" dirty="0" err="1" smtClean="0">
                <a:latin typeface="Times New Roman" pitchFamily="18" charset="0"/>
                <a:cs typeface="Times New Roman" pitchFamily="18" charset="0"/>
              </a:rPr>
              <a:t>OZř</a:t>
            </a:r>
            <a:r>
              <a:rPr lang="cs-CZ" sz="2400" i="1" dirty="0" smtClean="0">
                <a:latin typeface="Times New Roman" pitchFamily="18" charset="0"/>
                <a:cs typeface="Times New Roman" pitchFamily="18" charset="0"/>
              </a:rPr>
              <a:t> z.č. 303/2013 Sb., účinnost:  1.1.2014)</a:t>
            </a:r>
          </a:p>
          <a:p>
            <a:pPr marL="342900" lvl="1" indent="-342900">
              <a:buNone/>
            </a:pPr>
            <a:endParaRPr lang="cs-CZ" sz="24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67494"/>
            <a:ext cx="8784976" cy="1399032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Ukládání informací o poskytnutých sestavách</a:t>
            </a:r>
            <a:endParaRPr lang="cs-CZ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1772816"/>
            <a:ext cx="9119162" cy="756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36912"/>
            <a:ext cx="8892480" cy="281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aoblený obdélník 3"/>
          <p:cNvSpPr/>
          <p:nvPr/>
        </p:nvSpPr>
        <p:spPr>
          <a:xfrm>
            <a:off x="107504" y="2132856"/>
            <a:ext cx="648072" cy="28803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aoblený obdélník 4"/>
          <p:cNvSpPr/>
          <p:nvPr/>
        </p:nvSpPr>
        <p:spPr>
          <a:xfrm>
            <a:off x="6948264" y="2132856"/>
            <a:ext cx="1008112" cy="28803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5868144" y="4797152"/>
            <a:ext cx="2016224" cy="43204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80928"/>
            <a:ext cx="8892480" cy="3244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aoblený obdélník 7"/>
          <p:cNvSpPr/>
          <p:nvPr/>
        </p:nvSpPr>
        <p:spPr>
          <a:xfrm>
            <a:off x="1403648" y="4941168"/>
            <a:ext cx="1512168" cy="36004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251520" y="4941168"/>
            <a:ext cx="1080120" cy="36004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7166"/>
            <a:ext cx="8568952" cy="530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aoblený obdélník 9"/>
          <p:cNvSpPr/>
          <p:nvPr/>
        </p:nvSpPr>
        <p:spPr>
          <a:xfrm>
            <a:off x="375436" y="5661248"/>
            <a:ext cx="972108" cy="21602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1403648" y="5661248"/>
            <a:ext cx="1512168" cy="21602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7925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747248" cy="1154097"/>
          </a:xfrm>
        </p:spPr>
        <p:txBody>
          <a:bodyPr>
            <a:normAutofit fontScale="90000"/>
          </a:bodyPr>
          <a:lstStyle/>
          <a:p>
            <a:r>
              <a:rPr lang="cs-C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Údaje z KN dálkovým přístupem – praktický postup</a:t>
            </a:r>
            <a:r>
              <a:rPr lang="cs-CZ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cs-CZ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632" y="1916832"/>
            <a:ext cx="8062815" cy="4681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747248" cy="1154097"/>
          </a:xfrm>
        </p:spPr>
        <p:txBody>
          <a:bodyPr>
            <a:normAutofit fontScale="90000"/>
          </a:bodyPr>
          <a:lstStyle/>
          <a:p>
            <a:r>
              <a:rPr lang="cs-C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Údaje z KN dálkovým přístupem – praktický postup</a:t>
            </a:r>
            <a:r>
              <a:rPr lang="cs-CZ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cs-CZ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1752535"/>
            <a:ext cx="6984776" cy="4673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747248" cy="1154097"/>
          </a:xfrm>
        </p:spPr>
        <p:txBody>
          <a:bodyPr>
            <a:normAutofit fontScale="90000"/>
          </a:bodyPr>
          <a:lstStyle/>
          <a:p>
            <a:r>
              <a:rPr lang="cs-C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Údaje z KN dálkovým přístupem – praktický postup</a:t>
            </a:r>
            <a:r>
              <a:rPr lang="cs-CZ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cs-CZ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8326743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656" y="2562935"/>
            <a:ext cx="858556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199" y="3501008"/>
            <a:ext cx="8137415" cy="2982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747248" cy="1154097"/>
          </a:xfrm>
        </p:spPr>
        <p:txBody>
          <a:bodyPr>
            <a:normAutofit fontScale="90000"/>
          </a:bodyPr>
          <a:lstStyle/>
          <a:p>
            <a:r>
              <a:rPr lang="cs-C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Údaje z KN dálkovým přístupem – praktický postup – Přehled vlastnictví</a:t>
            </a:r>
            <a:r>
              <a:rPr lang="cs-CZ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cs-CZ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7216849" cy="3528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348" y="3645024"/>
            <a:ext cx="8153400" cy="1648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844" y="3068960"/>
            <a:ext cx="8244408" cy="334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747248" cy="1154097"/>
          </a:xfrm>
        </p:spPr>
        <p:txBody>
          <a:bodyPr>
            <a:normAutofit fontScale="90000"/>
          </a:bodyPr>
          <a:lstStyle/>
          <a:p>
            <a:r>
              <a:rPr lang="cs-C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Údaje z KN dálkovým přístupem – praktický postup – Přehled vlastnictví</a:t>
            </a:r>
            <a:r>
              <a:rPr lang="cs-CZ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cs-CZ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1972048"/>
            <a:ext cx="8319951" cy="4193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747248" cy="1154097"/>
          </a:xfrm>
        </p:spPr>
        <p:txBody>
          <a:bodyPr>
            <a:normAutofit fontScale="90000"/>
          </a:bodyPr>
          <a:lstStyle/>
          <a:p>
            <a:r>
              <a:rPr lang="cs-C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Údaje z KN dálkovým přístupem – praktický postup – Přehled vlastnictví</a:t>
            </a:r>
            <a:r>
              <a:rPr lang="cs-CZ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cs-CZ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8460842" cy="10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942" t="2223" r="2034" b="2223"/>
          <a:stretch/>
        </p:blipFill>
        <p:spPr bwMode="auto">
          <a:xfrm>
            <a:off x="422632" y="3048082"/>
            <a:ext cx="8627563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747248" cy="1154097"/>
          </a:xfrm>
        </p:spPr>
        <p:txBody>
          <a:bodyPr>
            <a:normAutofit fontScale="90000"/>
          </a:bodyPr>
          <a:lstStyle/>
          <a:p>
            <a:r>
              <a:rPr lang="cs-C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Údaje z KN dálkovým přístupem – praktický postup – Přehled vlastnictví</a:t>
            </a:r>
            <a:r>
              <a:rPr lang="cs-CZ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cs-CZ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634" y="2204864"/>
            <a:ext cx="8385523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747248" cy="1154097"/>
          </a:xfrm>
        </p:spPr>
        <p:txBody>
          <a:bodyPr>
            <a:normAutofit fontScale="90000"/>
          </a:bodyPr>
          <a:lstStyle/>
          <a:p>
            <a:r>
              <a:rPr lang="cs-C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Údaje z KN dálkovým přístupem – praktický postup – Výpis z LV</a:t>
            </a:r>
            <a:r>
              <a:rPr lang="cs-CZ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cs-CZ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16852"/>
            <a:ext cx="8002613" cy="4348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747248" cy="1154097"/>
          </a:xfrm>
        </p:spPr>
        <p:txBody>
          <a:bodyPr>
            <a:normAutofit fontScale="90000"/>
          </a:bodyPr>
          <a:lstStyle/>
          <a:p>
            <a:r>
              <a:rPr lang="cs-C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Údaje z KN dálkovým přístupem – praktický postup – Výpis z LV</a:t>
            </a:r>
            <a:r>
              <a:rPr lang="cs-CZ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cs-CZ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847517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464" y="3284984"/>
            <a:ext cx="846324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881" t="3251" r="3232" b="3794"/>
          <a:stretch/>
        </p:blipFill>
        <p:spPr bwMode="auto">
          <a:xfrm>
            <a:off x="518477" y="2503772"/>
            <a:ext cx="8329415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284984"/>
            <a:ext cx="8438235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6600000" algn="ctr" rotWithShape="0">
              <a:schemeClr val="tx1">
                <a:alpha val="65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404664"/>
            <a:ext cx="7992888" cy="1154097"/>
          </a:xfrm>
        </p:spPr>
        <p:txBody>
          <a:bodyPr>
            <a:normAutofit fontScale="90000"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/>
            </a:r>
            <a:br>
              <a:rPr lang="cs-CZ" sz="3200" dirty="0" smtClean="0">
                <a:solidFill>
                  <a:srgbClr val="FF0000"/>
                </a:solidFill>
              </a:rPr>
            </a:br>
            <a:r>
              <a:rPr lang="cs-C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Poskytování údajů katastru </a:t>
            </a:r>
            <a:r>
              <a:rPr lang="cs-CZ" sz="3600" dirty="0" smtClean="0">
                <a:solidFill>
                  <a:srgbClr val="FFC000"/>
                </a:solidFill>
              </a:rPr>
              <a:t/>
            </a:r>
            <a:br>
              <a:rPr lang="cs-CZ" sz="3600" dirty="0" smtClean="0">
                <a:solidFill>
                  <a:srgbClr val="FFC000"/>
                </a:solidFill>
              </a:rPr>
            </a:br>
            <a:endParaRPr lang="cs-CZ" sz="2800" dirty="0">
              <a:solidFill>
                <a:srgbClr val="FF66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1772817"/>
            <a:ext cx="8352928" cy="453654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37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Katastrální zákon - § 55</a:t>
            </a:r>
            <a:endParaRPr lang="cs-CZ" sz="37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SzPct val="100000"/>
              <a:buFont typeface="+mj-lt"/>
              <a:buAutoNum type="arabicParenR"/>
            </a:pPr>
            <a:r>
              <a:rPr lang="cs-CZ" sz="2800" i="1" dirty="0" smtClean="0">
                <a:latin typeface="Times New Roman" pitchFamily="18" charset="0"/>
                <a:cs typeface="Times New Roman" pitchFamily="18" charset="0"/>
              </a:rPr>
              <a:t>„Katastrální úřad na požádání vyhotoví z katastrálního operátu výpis, opis nebo kopii, jakož i identifikaci parcel.</a:t>
            </a:r>
          </a:p>
          <a:p>
            <a:pPr marL="457200" indent="-457200">
              <a:buSzPct val="100000"/>
              <a:buFont typeface="+mj-lt"/>
              <a:buAutoNum type="arabicParenR"/>
            </a:pPr>
            <a:r>
              <a:rPr lang="cs-CZ" sz="2800" i="1" dirty="0" smtClean="0">
                <a:latin typeface="Times New Roman" pitchFamily="18" charset="0"/>
                <a:cs typeface="Times New Roman" pitchFamily="18" charset="0"/>
              </a:rPr>
              <a:t>Výpisy, opisy nebo kopie z katastrálního operátu, jakož i identifikace parcel vyhotovené katastrálním úřadem ve formě stanovené prováděcím právním předpisem jsou veřejnými listinami prokazujícími stav evidovaný v katastru k okamžiku, který je na nich uveden. Pokud jsou poskytované údaje katastru vedeny v elektronické podobě, poskytuje je kterýkoli katastrální úřad z celého území České republiky.</a:t>
            </a:r>
          </a:p>
          <a:p>
            <a:pPr marL="457200" indent="-457200">
              <a:buSzPct val="100000"/>
              <a:buFont typeface="+mj-lt"/>
              <a:buAutoNum type="arabicParenR"/>
            </a:pPr>
            <a:r>
              <a:rPr lang="cs-CZ" sz="2800" i="1" dirty="0" smtClean="0">
                <a:latin typeface="Times New Roman" pitchFamily="18" charset="0"/>
                <a:cs typeface="Times New Roman" pitchFamily="18" charset="0"/>
              </a:rPr>
              <a:t>K údajům katastru vedeným v elektronické podobě může každý získat </a:t>
            </a:r>
            <a:r>
              <a:rPr lang="cs-CZ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dálkový přístup </a:t>
            </a:r>
            <a:r>
              <a:rPr lang="cs-CZ" sz="2800" i="1" dirty="0" smtClean="0">
                <a:latin typeface="Times New Roman" pitchFamily="18" charset="0"/>
                <a:cs typeface="Times New Roman" pitchFamily="18" charset="0"/>
              </a:rPr>
              <a:t>pomocí počítačové sítě za úplatu a za podmínek stanovených prováděcím právním předpisem.</a:t>
            </a:r>
          </a:p>
          <a:p>
            <a:pPr marL="457200" indent="-457200">
              <a:buSzPct val="100000"/>
              <a:buFont typeface="+mj-lt"/>
              <a:buAutoNum type="arabicParenR"/>
            </a:pPr>
            <a:r>
              <a:rPr lang="cs-CZ" sz="2800" i="1" dirty="0" smtClean="0">
                <a:latin typeface="Times New Roman" pitchFamily="18" charset="0"/>
                <a:cs typeface="Times New Roman" pitchFamily="18" charset="0"/>
              </a:rPr>
              <a:t>Údaje katastru se poskytují i v jiné formě stanovené prováděcím právním předpisem. Pokud právní předpis stanoví povinnost katastrálních úřadů předávat tyto údaje jiným orgánům veřejné moci, děje se tak bezúplatně.</a:t>
            </a:r>
            <a:endParaRPr lang="cs-CZ" sz="24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Výpis z listu vlastnictví</a:t>
            </a:r>
            <a:endParaRPr lang="cs-CZ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ALV = informace o vlastníkovi či spoluvlastnících s uvedením velikosti spoluvlastnického podílu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BLV = údaje o nemovitostech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B1LV = údaje o jiných právech k nemovitostem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CLV = údaje o omezeních vlastnického práva k nemovitostem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DLV = jiné zápisy, plomby a upozornění k nemovitostem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ELV = nabývací tituly a jiné podklady zápisu 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FLV = údaje BPEJ (bonitní půdně ekologická jednotka)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Pozemek v kat. území s jednou číselnou řadou parcel</a:t>
            </a:r>
            <a:endParaRPr lang="cs-CZ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7667" y="1658938"/>
            <a:ext cx="6265490" cy="498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Pozemek v kat. území se dvěma číselnými řadami</a:t>
            </a:r>
            <a:endParaRPr lang="cs-CZ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643050"/>
            <a:ext cx="5500726" cy="500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Pozemek evidovaný zjednodušeným způsobem</a:t>
            </a:r>
            <a:endParaRPr lang="cs-CZ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953812"/>
            <a:ext cx="5245100" cy="4177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Pozemek se stavbou, která je součástí pozemku</a:t>
            </a:r>
            <a:endParaRPr lang="cs-CZ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492249"/>
            <a:ext cx="6408737" cy="5100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Budova</a:t>
            </a:r>
            <a:r>
              <a:rPr lang="cs-CZ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které se </a:t>
            </a:r>
            <a:r>
              <a:rPr lang="cs-CZ" sz="25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přiděluje či nepřiděluje </a:t>
            </a:r>
            <a:r>
              <a:rPr lang="cs-CZ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číslo popisné nebo evidenční, pokud </a:t>
            </a:r>
            <a:r>
              <a:rPr lang="cs-CZ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není součástí pozemku nebo práva stavby</a:t>
            </a:r>
            <a:endParaRPr lang="cs-CZ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5513" y="1622425"/>
            <a:ext cx="6486525" cy="5210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Jednotky vymezené podle občanského zákoníku</a:t>
            </a:r>
            <a:endParaRPr lang="cs-CZ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1538" y="1714487"/>
            <a:ext cx="6875487" cy="4929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71472" y="214290"/>
            <a:ext cx="8153400" cy="990600"/>
          </a:xfrm>
        </p:spPr>
        <p:txBody>
          <a:bodyPr>
            <a:noAutofit/>
          </a:bodyPr>
          <a:lstStyle/>
          <a:p>
            <a:r>
              <a:rPr lang="cs-CZ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Jednotky vymezené podle zákona č. 72/1994 Sb., </a:t>
            </a:r>
            <a:r>
              <a:rPr lang="cs-CZ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kterým se upravují některé spoluvlastnické vztahy k budovám a některé vlastnické vztahy k bytům a nebytovým prostorům a doplňují některé zákony (zákon o vlastnictví bytů), ve znění pozdějších předpisů</a:t>
            </a:r>
            <a:endParaRPr lang="cs-CZ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7938" y="1631950"/>
            <a:ext cx="6467475" cy="5191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Právo stavby – vlastnictví PS</a:t>
            </a:r>
            <a:endParaRPr lang="cs-CZ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7806586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Právo stavby – LV s pozemkem zatíženým PS</a:t>
            </a:r>
            <a:endParaRPr lang="cs-CZ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2815"/>
            <a:ext cx="7776864" cy="4817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404664"/>
            <a:ext cx="7992888" cy="1154097"/>
          </a:xfrm>
        </p:spPr>
        <p:txBody>
          <a:bodyPr>
            <a:normAutofit fontScale="90000"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/>
            </a:r>
            <a:br>
              <a:rPr lang="cs-CZ" sz="3200" dirty="0" smtClean="0">
                <a:solidFill>
                  <a:srgbClr val="FF0000"/>
                </a:solidFill>
              </a:rPr>
            </a:br>
            <a:r>
              <a:rPr lang="cs-C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Poskytování údajů katastru </a:t>
            </a:r>
            <a:r>
              <a:rPr lang="cs-CZ" sz="3600" dirty="0" smtClean="0">
                <a:solidFill>
                  <a:srgbClr val="FFC000"/>
                </a:solidFill>
              </a:rPr>
              <a:t/>
            </a:r>
            <a:br>
              <a:rPr lang="cs-CZ" sz="3600" dirty="0" smtClean="0">
                <a:solidFill>
                  <a:srgbClr val="FFC000"/>
                </a:solidFill>
              </a:rPr>
            </a:br>
            <a:endParaRPr lang="cs-CZ" sz="2800" dirty="0">
              <a:solidFill>
                <a:srgbClr val="FF66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1772817"/>
            <a:ext cx="8352928" cy="453654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Katastrální zákon - § 55</a:t>
            </a:r>
            <a:endParaRPr lang="cs-CZ" sz="2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SzPct val="100000"/>
              <a:buFont typeface="+mj-lt"/>
              <a:buAutoNum type="arabicParenR" startAt="5"/>
            </a:pPr>
            <a:r>
              <a:rPr lang="cs-CZ" sz="2400" i="1" dirty="0" smtClean="0">
                <a:latin typeface="Times New Roman" pitchFamily="18" charset="0"/>
                <a:cs typeface="Times New Roman" pitchFamily="18" charset="0"/>
              </a:rPr>
              <a:t>Údaje katastru ve formě podle odstavců 3 a 4 se </a:t>
            </a:r>
            <a:r>
              <a:rPr lang="cs-CZ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poskytují územním samosprávným celkům k výkonu jejich působnosti </a:t>
            </a:r>
            <a:r>
              <a:rPr lang="cs-CZ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bezúplatně</a:t>
            </a:r>
            <a:r>
              <a:rPr lang="cs-CZ" sz="2400" i="1" dirty="0" smtClean="0">
                <a:latin typeface="Times New Roman" pitchFamily="18" charset="0"/>
                <a:cs typeface="Times New Roman" pitchFamily="18" charset="0"/>
              </a:rPr>
              <a:t>. Údaje katastru ve formě podle odstavce 3 se k výkonu jejich působnosti poskytují bezúplatně i organizačním složkám státu.</a:t>
            </a:r>
          </a:p>
          <a:p>
            <a:pPr marL="457200" indent="-457200">
              <a:buSzPct val="100000"/>
              <a:buFont typeface="+mj-lt"/>
              <a:buAutoNum type="arabicParenR" startAt="5"/>
            </a:pPr>
            <a:r>
              <a:rPr lang="cs-CZ" sz="2400" i="1" dirty="0" smtClean="0">
                <a:latin typeface="Times New Roman" pitchFamily="18" charset="0"/>
                <a:cs typeface="Times New Roman" pitchFamily="18" charset="0"/>
              </a:rPr>
              <a:t>Na základě údajů katastru se poskytuje služba sledování změn v katastru zajišťující informování vlastníků a jiných oprávněných o postupu zápisů elektronickými prostředky.</a:t>
            </a:r>
          </a:p>
          <a:p>
            <a:pPr marL="457200" indent="-457200">
              <a:buSzPct val="100000"/>
              <a:buFont typeface="+mj-lt"/>
              <a:buAutoNum type="arabicParenR" startAt="5"/>
            </a:pPr>
            <a:r>
              <a:rPr lang="cs-CZ" sz="2400" i="1" dirty="0" smtClean="0">
                <a:latin typeface="Times New Roman" pitchFamily="18" charset="0"/>
                <a:cs typeface="Times New Roman" pitchFamily="18" charset="0"/>
              </a:rPr>
              <a:t>Z údajů katastru se vytváří souhrnné přehledy o půdním fondu, které Český úřad zeměměřický a katastrální zveřejňuje způsobem umožňujícím dálkový přístup.“</a:t>
            </a:r>
          </a:p>
          <a:p>
            <a:pPr marL="342900" lvl="1" indent="-342900">
              <a:buNone/>
            </a:pPr>
            <a:endParaRPr lang="cs-CZ" sz="24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Přídatné spoluvlastnictví – LV pozemků, k nimž se přídatné spoluvlastnictví váže</a:t>
            </a:r>
            <a:endParaRPr lang="cs-CZ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1" y="1714488"/>
            <a:ext cx="7371473" cy="4810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Přídatné spoluvlastnictví – LV pozemku v přídatném spoluvlastnictví</a:t>
            </a:r>
            <a:endParaRPr lang="cs-CZ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>
          <a:xfrm>
            <a:off x="457200" y="1714488"/>
            <a:ext cx="8229600" cy="4411675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" y="1643050"/>
            <a:ext cx="8648700" cy="4786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tx1">
                <a:lumMod val="95000"/>
                <a:lumOff val="5000"/>
                <a:alpha val="65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Omezení vlastnického práva</a:t>
            </a:r>
            <a:endParaRPr lang="cs-CZ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775" y="1916832"/>
            <a:ext cx="8153400" cy="396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66700" dist="139700" dir="2700000" algn="ctr" rotWithShape="0">
              <a:schemeClr val="tx1">
                <a:lumMod val="85000"/>
                <a:lumOff val="15000"/>
                <a:alpha val="65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Nabývací tituly</a:t>
            </a:r>
            <a:endParaRPr lang="cs-CZ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/>
          <a:srcRect r="1000"/>
          <a:stretch/>
        </p:blipFill>
        <p:spPr bwMode="auto">
          <a:xfrm>
            <a:off x="427911" y="2492896"/>
            <a:ext cx="8367447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675240" cy="1154097"/>
          </a:xfrm>
        </p:spPr>
        <p:txBody>
          <a:bodyPr>
            <a:normAutofit fontScale="90000"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/>
            </a:r>
            <a:br>
              <a:rPr lang="cs-CZ" sz="3200" dirty="0" smtClean="0">
                <a:solidFill>
                  <a:srgbClr val="FF0000"/>
                </a:solidFill>
              </a:rPr>
            </a:br>
            <a:r>
              <a:rPr lang="cs-C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Poskytování údajů ze sbírky listin </a:t>
            </a:r>
            <a:r>
              <a:rPr lang="cs-CZ" sz="3600" dirty="0" smtClean="0">
                <a:solidFill>
                  <a:srgbClr val="FFC000"/>
                </a:solidFill>
              </a:rPr>
              <a:t/>
            </a:r>
            <a:br>
              <a:rPr lang="cs-CZ" sz="3600" dirty="0" smtClean="0">
                <a:solidFill>
                  <a:srgbClr val="FFC000"/>
                </a:solidFill>
              </a:rPr>
            </a:br>
            <a:endParaRPr lang="cs-CZ" sz="3600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1844823"/>
            <a:ext cx="8424936" cy="4464537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§ 52 odst. 4 </a:t>
            </a:r>
            <a:r>
              <a:rPr lang="cs-CZ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KatZ</a:t>
            </a:r>
            <a:endParaRPr lang="cs-CZ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3040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Provádí se poskytováním:</a:t>
            </a:r>
          </a:p>
          <a:p>
            <a:pPr marL="23040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ověřených nebo prostých kopií písemností v listinné podobě </a:t>
            </a:r>
          </a:p>
          <a:p>
            <a:pPr marL="23040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výstupů vzniklých převedením písemností v listinné podobě do elektronické  nebo naopak</a:t>
            </a:r>
          </a:p>
          <a:p>
            <a:pPr marL="23040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duplikátů písemností v elektronické podobě</a:t>
            </a:r>
          </a:p>
          <a:p>
            <a:pPr marL="230400"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Pro poskytnutí nutné </a:t>
            </a:r>
            <a:r>
              <a:rPr lang="cs-C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prokázání totožnosti žadatele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tyto údaje lze získat i prostřednictvím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dálkového přístupu 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do KN, přičemž:</a:t>
            </a:r>
          </a:p>
          <a:p>
            <a:pPr marL="5400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výstupy vzniklé převedením písemností z listinné do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elektronické podoby 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a duplikáty písemností  v elektronické podobě </a:t>
            </a:r>
            <a:r>
              <a:rPr lang="cs-CZ" sz="2500" b="1" u="sng" dirty="0" smtClean="0">
                <a:latin typeface="Times New Roman" pitchFamily="18" charset="0"/>
                <a:cs typeface="Times New Roman" pitchFamily="18" charset="0"/>
              </a:rPr>
              <a:t>výhradně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dálkovým přístupem</a:t>
            </a:r>
          </a:p>
          <a:p>
            <a:pPr marL="5400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prosté kopie </a:t>
            </a:r>
            <a:r>
              <a:rPr lang="cs-CZ" sz="2500" b="1" u="sng" dirty="0" smtClean="0">
                <a:latin typeface="Times New Roman" pitchFamily="18" charset="0"/>
                <a:cs typeface="Times New Roman" pitchFamily="18" charset="0"/>
              </a:rPr>
              <a:t>pouze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v písemné podobě</a:t>
            </a:r>
          </a:p>
          <a:p>
            <a:pPr marL="230400"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 smtClean="0">
              <a:solidFill>
                <a:srgbClr val="99FF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747248" cy="1154097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Údaje ze sbírky listin – praktický postup</a:t>
            </a:r>
            <a:r>
              <a:rPr lang="cs-CZ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cs-CZ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575" y="2061369"/>
            <a:ext cx="756285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332656"/>
            <a:ext cx="8258204" cy="1094507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Údaje ze sbírky listin – praktický postup </a:t>
            </a:r>
            <a:r>
              <a:rPr lang="cs-CZ" dirty="0" smtClean="0">
                <a:solidFill>
                  <a:srgbClr val="FFC000"/>
                </a:solidFill>
              </a:rPr>
              <a:t/>
            </a:r>
            <a:br>
              <a:rPr lang="cs-CZ" dirty="0" smtClean="0">
                <a:solidFill>
                  <a:srgbClr val="FFC000"/>
                </a:solidFill>
              </a:rPr>
            </a:b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71612"/>
            <a:ext cx="8363272" cy="4737708"/>
          </a:xfrm>
        </p:spPr>
        <p:txBody>
          <a:bodyPr/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2">
                  <a:lumMod val="90000"/>
                </a:schemeClr>
              </a:buClr>
              <a:buSzPct val="90000"/>
              <a:buNone/>
              <a:defRPr/>
            </a:pPr>
            <a:endParaRPr lang="cs-CZ" sz="2800" dirty="0" smtClean="0"/>
          </a:p>
        </p:txBody>
      </p:sp>
      <p:pic>
        <p:nvPicPr>
          <p:cNvPr id="2050" name="Picture 2" descr="D:\Prezentace\CNZ\prv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052" y="1628800"/>
            <a:ext cx="8733436" cy="2681193"/>
          </a:xfrm>
          <a:prstGeom prst="rect">
            <a:avLst/>
          </a:prstGeom>
          <a:noFill/>
        </p:spPr>
      </p:pic>
      <p:sp>
        <p:nvSpPr>
          <p:cNvPr id="5" name="Zaoblený obdélník 4"/>
          <p:cNvSpPr/>
          <p:nvPr/>
        </p:nvSpPr>
        <p:spPr>
          <a:xfrm>
            <a:off x="5652120" y="2132856"/>
            <a:ext cx="648072" cy="360040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1" name="Picture 3" descr="D:\Prezentace\CNZ\druh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8712968" cy="2416321"/>
          </a:xfrm>
          <a:prstGeom prst="rect">
            <a:avLst/>
          </a:prstGeom>
          <a:noFill/>
        </p:spPr>
      </p:pic>
      <p:sp>
        <p:nvSpPr>
          <p:cNvPr id="9" name="Šipka doprava 8"/>
          <p:cNvSpPr/>
          <p:nvPr/>
        </p:nvSpPr>
        <p:spPr>
          <a:xfrm rot="13086012">
            <a:off x="1123861" y="4287712"/>
            <a:ext cx="1224136" cy="216024"/>
          </a:xfrm>
          <a:prstGeom prst="rightArrow">
            <a:avLst/>
          </a:prstGeom>
          <a:solidFill>
            <a:srgbClr val="FCA9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000" y="1628800"/>
            <a:ext cx="864096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5013176"/>
            <a:ext cx="79057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6000000" algn="ctr" rotWithShape="0">
              <a:schemeClr val="tx1">
                <a:alpha val="65000"/>
              </a:schemeClr>
            </a:outerShdw>
          </a:effectLst>
        </p:spPr>
      </p:pic>
      <p:sp>
        <p:nvSpPr>
          <p:cNvPr id="7" name="Zaoblený obdélník 6"/>
          <p:cNvSpPr/>
          <p:nvPr/>
        </p:nvSpPr>
        <p:spPr>
          <a:xfrm>
            <a:off x="396000" y="3212976"/>
            <a:ext cx="3960440" cy="432048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Zaoblený obdélník 18"/>
          <p:cNvSpPr/>
          <p:nvPr/>
        </p:nvSpPr>
        <p:spPr>
          <a:xfrm>
            <a:off x="6372200" y="6237312"/>
            <a:ext cx="1584176" cy="288032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Zaoblený obdélník 21"/>
          <p:cNvSpPr/>
          <p:nvPr/>
        </p:nvSpPr>
        <p:spPr>
          <a:xfrm>
            <a:off x="6876256" y="3212976"/>
            <a:ext cx="1872208" cy="288032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2000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7" grpId="0" animBg="1"/>
      <p:bldP spid="19" grpId="0" animBg="1"/>
      <p:bldP spid="2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332656"/>
            <a:ext cx="8258204" cy="1094507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Údaje ze sbírky listin – praktický postup</a:t>
            </a:r>
            <a:endParaRPr lang="cs-CZ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71612"/>
            <a:ext cx="8363272" cy="4737708"/>
          </a:xfrm>
        </p:spPr>
        <p:txBody>
          <a:bodyPr/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2">
                  <a:lumMod val="90000"/>
                </a:schemeClr>
              </a:buClr>
              <a:buSzPct val="90000"/>
              <a:buNone/>
              <a:defRPr/>
            </a:pPr>
            <a:endParaRPr lang="cs-CZ" sz="2800" dirty="0" smtClean="0"/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040000"/>
            <a:ext cx="79057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6000000" algn="ctr" rotWithShape="0">
              <a:schemeClr val="tx1">
                <a:alpha val="65000"/>
              </a:schemeClr>
            </a:outerShdw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000" y="1620000"/>
            <a:ext cx="8757805" cy="37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aoblený obdélník 12"/>
          <p:cNvSpPr/>
          <p:nvPr/>
        </p:nvSpPr>
        <p:spPr>
          <a:xfrm>
            <a:off x="1619672" y="4509120"/>
            <a:ext cx="5904656" cy="360040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Zaoblený obdélník 13"/>
          <p:cNvSpPr/>
          <p:nvPr/>
        </p:nvSpPr>
        <p:spPr>
          <a:xfrm>
            <a:off x="1187624" y="5949280"/>
            <a:ext cx="7128792" cy="360040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800" y="1628800"/>
            <a:ext cx="8784000" cy="36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Šipka doprava 16"/>
          <p:cNvSpPr/>
          <p:nvPr/>
        </p:nvSpPr>
        <p:spPr>
          <a:xfrm rot="13086012">
            <a:off x="475788" y="5007791"/>
            <a:ext cx="1224136" cy="216024"/>
          </a:xfrm>
          <a:prstGeom prst="rightArrow">
            <a:avLst/>
          </a:prstGeom>
          <a:solidFill>
            <a:srgbClr val="FCA9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2000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85851 0.07354 " pathEditMode="relative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17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332656"/>
            <a:ext cx="8258204" cy="1094507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Údaje ze sbírky listin – praktický postup</a:t>
            </a:r>
            <a:endParaRPr lang="cs-CZ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00174"/>
            <a:ext cx="8363272" cy="4809146"/>
          </a:xfrm>
        </p:spPr>
        <p:txBody>
          <a:bodyPr/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2">
                  <a:lumMod val="90000"/>
                </a:schemeClr>
              </a:buClr>
              <a:buSzPct val="90000"/>
              <a:buNone/>
              <a:defRPr/>
            </a:pPr>
            <a:endParaRPr lang="cs-CZ" sz="2800" dirty="0" smtClean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000" y="1620000"/>
            <a:ext cx="8757805" cy="37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000" y="1628800"/>
            <a:ext cx="8748000" cy="387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2000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332656"/>
            <a:ext cx="8258204" cy="1094507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Údaje ze sbírky listin – praktický postup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052736"/>
            <a:ext cx="8363272" cy="5256584"/>
          </a:xfrm>
        </p:spPr>
        <p:txBody>
          <a:bodyPr/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2">
                  <a:lumMod val="90000"/>
                </a:schemeClr>
              </a:buClr>
              <a:buSzPct val="90000"/>
              <a:buNone/>
              <a:defRPr/>
            </a:pPr>
            <a:endParaRPr lang="cs-CZ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06157" lvl="1" indent="-411480">
              <a:buClr>
                <a:schemeClr val="tx2">
                  <a:lumMod val="90000"/>
                </a:schemeClr>
              </a:buClr>
              <a:buNone/>
              <a:defRPr/>
            </a:pPr>
            <a:r>
              <a:rPr lang="cs-CZ" sz="2200" b="1" dirty="0" smtClean="0">
                <a:latin typeface="Times New Roman" pitchFamily="18" charset="0"/>
                <a:cs typeface="Times New Roman" pitchFamily="18" charset="0"/>
              </a:rPr>
              <a:t>Objednání požadované listiny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244" y="2132856"/>
            <a:ext cx="865475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aoblený obdélník 3"/>
          <p:cNvSpPr/>
          <p:nvPr/>
        </p:nvSpPr>
        <p:spPr>
          <a:xfrm>
            <a:off x="3851920" y="4005064"/>
            <a:ext cx="1152128" cy="216024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92896"/>
            <a:ext cx="7893145" cy="311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aoblený obdélník 9"/>
          <p:cNvSpPr/>
          <p:nvPr/>
        </p:nvSpPr>
        <p:spPr>
          <a:xfrm>
            <a:off x="2051720" y="4725144"/>
            <a:ext cx="2664296" cy="288032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84984"/>
            <a:ext cx="7232346" cy="143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869632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2000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404664"/>
            <a:ext cx="7992888" cy="1154097"/>
          </a:xfrm>
        </p:spPr>
        <p:txBody>
          <a:bodyPr>
            <a:normAutofit fontScale="90000"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/>
            </a:r>
            <a:br>
              <a:rPr lang="cs-CZ" sz="3200" dirty="0" smtClean="0">
                <a:solidFill>
                  <a:srgbClr val="FF0000"/>
                </a:solidFill>
              </a:rPr>
            </a:br>
            <a:r>
              <a:rPr lang="cs-C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Formy poskytování údajů katastru </a:t>
            </a:r>
            <a:r>
              <a:rPr lang="cs-CZ" sz="3600" dirty="0" smtClean="0">
                <a:solidFill>
                  <a:srgbClr val="FFC000"/>
                </a:solidFill>
              </a:rPr>
              <a:t/>
            </a:r>
            <a:br>
              <a:rPr lang="cs-CZ" sz="3600" dirty="0" smtClean="0">
                <a:solidFill>
                  <a:srgbClr val="FFC000"/>
                </a:solidFill>
              </a:rPr>
            </a:br>
            <a:endParaRPr lang="cs-CZ" sz="2800" dirty="0">
              <a:solidFill>
                <a:srgbClr val="FF66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1772817"/>
            <a:ext cx="8352928" cy="453654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800" b="1" dirty="0" smtClean="0">
                <a:solidFill>
                  <a:srgbClr val="99FF33"/>
                </a:solidFill>
              </a:rPr>
              <a:t> </a:t>
            </a:r>
            <a:r>
              <a:rPr lang="cs-CZ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Vyhláška č. 358/2013 Sb., o poskytování údajů z katastru - § 3</a:t>
            </a:r>
            <a:endParaRPr lang="cs-CZ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2800" i="1" dirty="0" smtClean="0">
                <a:latin typeface="Times New Roman" pitchFamily="18" charset="0"/>
                <a:cs typeface="Times New Roman" pitchFamily="18" charset="0"/>
              </a:rPr>
              <a:t>„Údaje z katastru se poskytují v těchto formách:</a:t>
            </a:r>
          </a:p>
          <a:p>
            <a:pPr>
              <a:buNone/>
            </a:pPr>
            <a:r>
              <a:rPr lang="cs-CZ" sz="2800" i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cs-CZ" sz="2800" b="1" i="1" dirty="0" smtClean="0">
                <a:latin typeface="Times New Roman" pitchFamily="18" charset="0"/>
                <a:cs typeface="Times New Roman" pitchFamily="18" charset="0"/>
              </a:rPr>
              <a:t>nahlížení do katastru</a:t>
            </a:r>
            <a:r>
              <a:rPr lang="cs-CZ" sz="2800" i="1" dirty="0" smtClean="0">
                <a:latin typeface="Times New Roman" pitchFamily="18" charset="0"/>
                <a:cs typeface="Times New Roman" pitchFamily="18" charset="0"/>
              </a:rPr>
              <a:t>, s výjimkou sbírky listin katastru, přehledu vlastnictví z území České republiky a údajů o dosažených cenách nemovitostí, a ústní informace (§ 5),</a:t>
            </a:r>
          </a:p>
          <a:p>
            <a:pPr>
              <a:buNone/>
            </a:pPr>
            <a:r>
              <a:rPr lang="cs-CZ" sz="2800" i="1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cs-CZ" sz="2800" b="1" i="1" dirty="0" smtClean="0">
                <a:latin typeface="Times New Roman" pitchFamily="18" charset="0"/>
                <a:cs typeface="Times New Roman" pitchFamily="18" charset="0"/>
              </a:rPr>
              <a:t>výpisy, opisy nebo kopie </a:t>
            </a:r>
            <a:r>
              <a:rPr lang="cs-CZ" sz="2800" i="1" dirty="0" smtClean="0">
                <a:latin typeface="Times New Roman" pitchFamily="18" charset="0"/>
                <a:cs typeface="Times New Roman" pitchFamily="18" charset="0"/>
              </a:rPr>
              <a:t>ze souboru geodetických informací a ze souboru popisných informací a identifikace parcel ve formě veřejných listin (§ 6),</a:t>
            </a:r>
          </a:p>
          <a:p>
            <a:pPr>
              <a:buNone/>
            </a:pPr>
            <a:r>
              <a:rPr lang="cs-CZ" sz="2800" i="1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cs-CZ" sz="2800" b="1" i="1" dirty="0" smtClean="0">
                <a:latin typeface="Times New Roman" pitchFamily="18" charset="0"/>
                <a:cs typeface="Times New Roman" pitchFamily="18" charset="0"/>
              </a:rPr>
              <a:t>ověřené kopie písemností </a:t>
            </a:r>
            <a:r>
              <a:rPr lang="cs-CZ" sz="2800" i="1" dirty="0" smtClean="0">
                <a:latin typeface="Times New Roman" pitchFamily="18" charset="0"/>
                <a:cs typeface="Times New Roman" pitchFamily="18" charset="0"/>
              </a:rPr>
              <a:t>v listinné podobě, ověřené výstupy vzniklé převedením písemností v listinné nebo elektronické podobě nebo ověřené duplikáty písemností v elektronické podobě ze sbírky listin katastru (§ 7),</a:t>
            </a:r>
          </a:p>
          <a:p>
            <a:pPr marL="342900" lvl="1" indent="-342900">
              <a:buNone/>
            </a:pPr>
            <a:endParaRPr lang="cs-CZ" sz="24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332656"/>
            <a:ext cx="8258204" cy="1094507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Údaje ze sbírky listin – praktický postup</a:t>
            </a:r>
            <a:endParaRPr lang="cs-CZ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052736"/>
            <a:ext cx="8363272" cy="5256584"/>
          </a:xfrm>
        </p:spPr>
        <p:txBody>
          <a:bodyPr/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2">
                  <a:lumMod val="90000"/>
                </a:schemeClr>
              </a:buClr>
              <a:buSzPct val="90000"/>
              <a:buNone/>
              <a:defRPr/>
            </a:pPr>
            <a:endParaRPr lang="cs-CZ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06157" lvl="1" indent="-411480">
              <a:buClr>
                <a:schemeClr val="tx2">
                  <a:lumMod val="90000"/>
                </a:schemeClr>
              </a:buClr>
              <a:buNone/>
              <a:defRPr/>
            </a:pPr>
            <a:r>
              <a:rPr lang="cs-CZ" sz="2200" b="1" dirty="0" smtClean="0">
                <a:latin typeface="Times New Roman" pitchFamily="18" charset="0"/>
                <a:cs typeface="Times New Roman" pitchFamily="18" charset="0"/>
              </a:rPr>
              <a:t>Dokončení objednávky</a:t>
            </a:r>
          </a:p>
          <a:p>
            <a:pPr marL="1577340" lvl="2" indent="-411480">
              <a:buClr>
                <a:schemeClr val="tx2">
                  <a:lumMod val="90000"/>
                </a:schemeClr>
              </a:buClr>
              <a:buNone/>
              <a:defRPr/>
            </a:pP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v případě kladného vyřízení objednávky</a:t>
            </a:r>
          </a:p>
          <a:p>
            <a:pPr marL="1882775" lvl="3" indent="-411163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odeslána notifikační zprava zákazníkovi</a:t>
            </a:r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424113" lvl="4" indent="-411163"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cs-CZ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143247"/>
            <a:ext cx="7818092" cy="335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2000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sz="4000" b="1" dirty="0" smtClean="0">
                <a:latin typeface="Times New Roman" pitchFamily="18" charset="0"/>
                <a:cs typeface="Times New Roman" pitchFamily="18" charset="0"/>
              </a:rPr>
              <a:t>Děkuji za pozornost!</a:t>
            </a:r>
          </a:p>
          <a:p>
            <a:endParaRPr lang="cs-CZ" dirty="0" smtClean="0"/>
          </a:p>
          <a:p>
            <a:endParaRPr lang="cs-CZ" dirty="0" smtClean="0"/>
          </a:p>
          <a:p>
            <a:pPr algn="r">
              <a:buNone/>
            </a:pPr>
            <a:endParaRPr lang="cs-CZ" dirty="0" smtClean="0"/>
          </a:p>
          <a:p>
            <a:pPr algn="r">
              <a:buNone/>
            </a:pPr>
            <a:endParaRPr lang="cs-CZ" dirty="0" smtClean="0"/>
          </a:p>
          <a:p>
            <a:pPr algn="r">
              <a:buNone/>
            </a:pPr>
            <a:r>
              <a:rPr lang="cs-CZ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kontakt: </a:t>
            </a:r>
            <a:r>
              <a:rPr lang="cs-CZ" b="1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jana.stastkova</a:t>
            </a:r>
            <a:r>
              <a:rPr lang="cs-CZ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cs-CZ" b="1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cuzk.cz</a:t>
            </a:r>
            <a:endParaRPr lang="cs-CZ" b="1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404664"/>
            <a:ext cx="7992888" cy="1154097"/>
          </a:xfrm>
        </p:spPr>
        <p:txBody>
          <a:bodyPr>
            <a:normAutofit fontScale="90000"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/>
            </a:r>
            <a:br>
              <a:rPr lang="cs-CZ" sz="3200" dirty="0" smtClean="0">
                <a:solidFill>
                  <a:srgbClr val="FF0000"/>
                </a:solidFill>
              </a:rPr>
            </a:br>
            <a:r>
              <a:rPr lang="cs-C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Formy poskytování údajů katastru </a:t>
            </a:r>
            <a:r>
              <a:rPr lang="cs-CZ" sz="3600" dirty="0" smtClean="0">
                <a:solidFill>
                  <a:srgbClr val="FFC000"/>
                </a:solidFill>
              </a:rPr>
              <a:t/>
            </a:r>
            <a:br>
              <a:rPr lang="cs-CZ" sz="3600" dirty="0" smtClean="0">
                <a:solidFill>
                  <a:srgbClr val="FFC000"/>
                </a:solidFill>
              </a:rPr>
            </a:br>
            <a:endParaRPr lang="cs-CZ" sz="2800" dirty="0">
              <a:solidFill>
                <a:srgbClr val="FF66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1772817"/>
            <a:ext cx="8352928" cy="453654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800" b="1" dirty="0" smtClean="0">
                <a:solidFill>
                  <a:srgbClr val="99FF33"/>
                </a:solidFill>
              </a:rPr>
              <a:t> </a:t>
            </a:r>
            <a:r>
              <a:rPr lang="cs-CZ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Vyhláška č. 358/2013 Sb., o poskytování údajů z katastru - § 3 – pokračování</a:t>
            </a:r>
            <a:endParaRPr lang="cs-CZ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2800" i="1" dirty="0" smtClean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cs-CZ" sz="2800" b="1" i="1" dirty="0" smtClean="0">
                <a:latin typeface="Times New Roman" pitchFamily="18" charset="0"/>
                <a:cs typeface="Times New Roman" pitchFamily="18" charset="0"/>
              </a:rPr>
              <a:t>prosté kopie písemností </a:t>
            </a:r>
            <a:r>
              <a:rPr lang="cs-CZ" sz="2800" i="1" dirty="0" smtClean="0">
                <a:latin typeface="Times New Roman" pitchFamily="18" charset="0"/>
                <a:cs typeface="Times New Roman" pitchFamily="18" charset="0"/>
              </a:rPr>
              <a:t>v listinné podobě nebo prosté výstupy vzniklé převedením písemností v elektronické podobě do listinné podoby ze sbírky listin katastru (§ 8),</a:t>
            </a:r>
          </a:p>
          <a:p>
            <a:pPr>
              <a:buNone/>
            </a:pPr>
            <a:r>
              <a:rPr lang="cs-CZ" sz="2800" i="1" dirty="0" smtClean="0">
                <a:latin typeface="Times New Roman" pitchFamily="18" charset="0"/>
                <a:cs typeface="Times New Roman" pitchFamily="18" charset="0"/>
              </a:rPr>
              <a:t>e) </a:t>
            </a:r>
            <a:r>
              <a:rPr lang="cs-CZ" sz="2800" b="1" i="1" dirty="0" smtClean="0">
                <a:latin typeface="Times New Roman" pitchFamily="18" charset="0"/>
                <a:cs typeface="Times New Roman" pitchFamily="18" charset="0"/>
              </a:rPr>
              <a:t>reprografické kopie </a:t>
            </a:r>
            <a:r>
              <a:rPr lang="cs-CZ" sz="2800" i="1" dirty="0" smtClean="0">
                <a:latin typeface="Times New Roman" pitchFamily="18" charset="0"/>
                <a:cs typeface="Times New Roman" pitchFamily="18" charset="0"/>
              </a:rPr>
              <a:t>z katastrálního operátu v případech, ve kterých nejde o poskytnutí údajů ve formě veřejných listin podle písmen b) a c) (§ 9),</a:t>
            </a:r>
          </a:p>
          <a:p>
            <a:pPr>
              <a:buNone/>
            </a:pPr>
            <a:r>
              <a:rPr lang="cs-CZ" sz="2800" i="1" dirty="0" smtClean="0">
                <a:latin typeface="Times New Roman" pitchFamily="18" charset="0"/>
                <a:cs typeface="Times New Roman" pitchFamily="18" charset="0"/>
              </a:rPr>
              <a:t>f) </a:t>
            </a:r>
            <a:r>
              <a:rPr lang="cs-CZ" sz="2800" b="1" i="1" dirty="0" smtClean="0">
                <a:latin typeface="Times New Roman" pitchFamily="18" charset="0"/>
                <a:cs typeface="Times New Roman" pitchFamily="18" charset="0"/>
              </a:rPr>
              <a:t>tiskové výstupy </a:t>
            </a:r>
            <a:r>
              <a:rPr lang="cs-CZ" sz="2800" i="1" dirty="0" smtClean="0">
                <a:latin typeface="Times New Roman" pitchFamily="18" charset="0"/>
                <a:cs typeface="Times New Roman" pitchFamily="18" charset="0"/>
              </a:rPr>
              <a:t>z katastrálního operátu v případech, ve kterých nejde o poskytnutí údajů ve formě veřejných listin podle písmena b) (§ 10),</a:t>
            </a:r>
          </a:p>
          <a:p>
            <a:pPr marL="342900" lvl="1" indent="-342900">
              <a:buNone/>
            </a:pPr>
            <a:endParaRPr lang="cs-CZ" sz="24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404664"/>
            <a:ext cx="7992888" cy="1154097"/>
          </a:xfrm>
        </p:spPr>
        <p:txBody>
          <a:bodyPr>
            <a:normAutofit fontScale="90000"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/>
            </a:r>
            <a:br>
              <a:rPr lang="cs-CZ" sz="3200" dirty="0" smtClean="0">
                <a:solidFill>
                  <a:srgbClr val="FF0000"/>
                </a:solidFill>
              </a:rPr>
            </a:br>
            <a:r>
              <a:rPr lang="cs-C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Formy poskytování údajů katastru </a:t>
            </a:r>
            <a:r>
              <a:rPr lang="cs-CZ" sz="3600" dirty="0" smtClean="0">
                <a:solidFill>
                  <a:srgbClr val="FFC000"/>
                </a:solidFill>
              </a:rPr>
              <a:t/>
            </a:r>
            <a:br>
              <a:rPr lang="cs-CZ" sz="3600" dirty="0" smtClean="0">
                <a:solidFill>
                  <a:srgbClr val="FFC000"/>
                </a:solidFill>
              </a:rPr>
            </a:br>
            <a:endParaRPr lang="cs-CZ" sz="2800" dirty="0">
              <a:solidFill>
                <a:srgbClr val="FF66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1772817"/>
            <a:ext cx="8352928" cy="453654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800" b="1" dirty="0" smtClean="0">
                <a:solidFill>
                  <a:srgbClr val="99FF33"/>
                </a:solidFill>
              </a:rPr>
              <a:t> </a:t>
            </a:r>
            <a:r>
              <a:rPr lang="cs-CZ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Vyhláška č. 358/2013 Sb., o poskytování údajů z katastru - § 3</a:t>
            </a:r>
            <a:endParaRPr lang="cs-CZ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2800" i="1" dirty="0" smtClean="0">
                <a:latin typeface="Times New Roman" pitchFamily="18" charset="0"/>
                <a:cs typeface="Times New Roman" pitchFamily="18" charset="0"/>
              </a:rPr>
              <a:t>g) </a:t>
            </a:r>
            <a:r>
              <a:rPr lang="cs-CZ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dálkový přístup </a:t>
            </a:r>
            <a:r>
              <a:rPr lang="cs-CZ" sz="2800" i="1" dirty="0" smtClean="0">
                <a:latin typeface="Times New Roman" pitchFamily="18" charset="0"/>
                <a:cs typeface="Times New Roman" pitchFamily="18" charset="0"/>
              </a:rPr>
              <a:t>k údajům katastru (§ 11 až 14),</a:t>
            </a:r>
          </a:p>
          <a:p>
            <a:pPr>
              <a:buNone/>
            </a:pPr>
            <a:r>
              <a:rPr lang="cs-CZ" sz="2800" i="1" dirty="0" smtClean="0">
                <a:latin typeface="Times New Roman" pitchFamily="18" charset="0"/>
                <a:cs typeface="Times New Roman" pitchFamily="18" charset="0"/>
              </a:rPr>
              <a:t>h) </a:t>
            </a:r>
            <a:r>
              <a:rPr lang="cs-CZ" sz="2800" b="1" i="1" dirty="0" smtClean="0">
                <a:latin typeface="Times New Roman" pitchFamily="18" charset="0"/>
                <a:cs typeface="Times New Roman" pitchFamily="18" charset="0"/>
              </a:rPr>
              <a:t>údaje katastru v elektronické podobě </a:t>
            </a:r>
            <a:r>
              <a:rPr lang="cs-CZ" sz="2800" i="1" dirty="0" smtClean="0">
                <a:latin typeface="Times New Roman" pitchFamily="18" charset="0"/>
                <a:cs typeface="Times New Roman" pitchFamily="18" charset="0"/>
              </a:rPr>
              <a:t>(§ 15),</a:t>
            </a:r>
          </a:p>
          <a:p>
            <a:pPr>
              <a:buNone/>
            </a:pPr>
            <a:r>
              <a:rPr lang="cs-CZ" sz="2800" i="1" dirty="0" smtClean="0">
                <a:latin typeface="Times New Roman" pitchFamily="18" charset="0"/>
                <a:cs typeface="Times New Roman" pitchFamily="18" charset="0"/>
              </a:rPr>
              <a:t>i) </a:t>
            </a:r>
            <a:r>
              <a:rPr lang="cs-CZ" sz="2800" b="1" i="1" dirty="0" smtClean="0">
                <a:latin typeface="Times New Roman" pitchFamily="18" charset="0"/>
                <a:cs typeface="Times New Roman" pitchFamily="18" charset="0"/>
              </a:rPr>
              <a:t>kopie katastrální mapy s orientačním zákresem pozemkové držby </a:t>
            </a:r>
            <a:r>
              <a:rPr lang="cs-CZ" sz="2800" i="1" dirty="0" smtClean="0">
                <a:latin typeface="Times New Roman" pitchFamily="18" charset="0"/>
                <a:cs typeface="Times New Roman" pitchFamily="18" charset="0"/>
              </a:rPr>
              <a:t>podle posledního dochovaného stavu grafického operátu pozemkového katastru či přídělového nebo scelovacího operátu (dále jen „dřívější pozemkové evidence“) (§ 16),</a:t>
            </a:r>
          </a:p>
          <a:p>
            <a:pPr>
              <a:buNone/>
            </a:pPr>
            <a:r>
              <a:rPr lang="cs-CZ" sz="2800" i="1" dirty="0" smtClean="0">
                <a:latin typeface="Times New Roman" pitchFamily="18" charset="0"/>
                <a:cs typeface="Times New Roman" pitchFamily="18" charset="0"/>
              </a:rPr>
              <a:t>j) </a:t>
            </a:r>
            <a:r>
              <a:rPr lang="cs-CZ" sz="2800" b="1" i="1" dirty="0" smtClean="0">
                <a:latin typeface="Times New Roman" pitchFamily="18" charset="0"/>
                <a:cs typeface="Times New Roman" pitchFamily="18" charset="0"/>
              </a:rPr>
              <a:t>srovnávací sestavení parcel </a:t>
            </a:r>
            <a:r>
              <a:rPr lang="cs-CZ" sz="2800" i="1" dirty="0" smtClean="0">
                <a:latin typeface="Times New Roman" pitchFamily="18" charset="0"/>
                <a:cs typeface="Times New Roman" pitchFamily="18" charset="0"/>
              </a:rPr>
              <a:t>dřívějších pozemkových evidencí s parcelami katastru (§ 17),</a:t>
            </a:r>
          </a:p>
          <a:p>
            <a:pPr>
              <a:buNone/>
            </a:pPr>
            <a:r>
              <a:rPr lang="cs-CZ" sz="2800" i="1" dirty="0" smtClean="0">
                <a:latin typeface="Times New Roman" pitchFamily="18" charset="0"/>
                <a:cs typeface="Times New Roman" pitchFamily="18" charset="0"/>
              </a:rPr>
              <a:t>k) </a:t>
            </a:r>
            <a:r>
              <a:rPr lang="cs-CZ" sz="2800" b="1" i="1" dirty="0" smtClean="0">
                <a:latin typeface="Times New Roman" pitchFamily="18" charset="0"/>
                <a:cs typeface="Times New Roman" pitchFamily="18" charset="0"/>
              </a:rPr>
              <a:t>souhrnné přehledy o půdním fondu </a:t>
            </a:r>
            <a:r>
              <a:rPr lang="cs-CZ" sz="2800" i="1" dirty="0" smtClean="0">
                <a:latin typeface="Times New Roman" pitchFamily="18" charset="0"/>
                <a:cs typeface="Times New Roman" pitchFamily="18" charset="0"/>
              </a:rPr>
              <a:t>z údajů katastru (§ 18), nebo</a:t>
            </a:r>
          </a:p>
          <a:p>
            <a:pPr>
              <a:buNone/>
            </a:pPr>
            <a:r>
              <a:rPr lang="cs-CZ" sz="2800" i="1" dirty="0" smtClean="0">
                <a:latin typeface="Times New Roman" pitchFamily="18" charset="0"/>
                <a:cs typeface="Times New Roman" pitchFamily="18" charset="0"/>
              </a:rPr>
              <a:t>l) </a:t>
            </a:r>
            <a:r>
              <a:rPr lang="cs-CZ" sz="2800" b="1" i="1" dirty="0" smtClean="0">
                <a:latin typeface="Times New Roman" pitchFamily="18" charset="0"/>
                <a:cs typeface="Times New Roman" pitchFamily="18" charset="0"/>
              </a:rPr>
              <a:t>sledování změn </a:t>
            </a:r>
            <a:r>
              <a:rPr lang="cs-CZ" sz="2800" i="1" dirty="0" smtClean="0">
                <a:latin typeface="Times New Roman" pitchFamily="18" charset="0"/>
                <a:cs typeface="Times New Roman" pitchFamily="18" charset="0"/>
              </a:rPr>
              <a:t>(§ 19 a 20).“</a:t>
            </a:r>
          </a:p>
          <a:p>
            <a:pPr marL="342900" lvl="1" indent="-342900">
              <a:buNone/>
            </a:pPr>
            <a:endParaRPr lang="cs-CZ" sz="24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404664"/>
            <a:ext cx="7992888" cy="1154097"/>
          </a:xfrm>
        </p:spPr>
        <p:txBody>
          <a:bodyPr>
            <a:normAutofit fontScale="90000"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/>
            </a:r>
            <a:br>
              <a:rPr lang="cs-CZ" sz="3200" dirty="0" smtClean="0">
                <a:solidFill>
                  <a:srgbClr val="FF0000"/>
                </a:solidFill>
              </a:rPr>
            </a:br>
            <a:r>
              <a:rPr lang="cs-C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Dálkový přístup k údajům katastru </a:t>
            </a:r>
            <a:r>
              <a:rPr lang="cs-CZ" sz="3600" dirty="0" smtClean="0">
                <a:solidFill>
                  <a:srgbClr val="FFC000"/>
                </a:solidFill>
              </a:rPr>
              <a:t/>
            </a:r>
            <a:br>
              <a:rPr lang="cs-CZ" sz="3600" dirty="0" smtClean="0">
                <a:solidFill>
                  <a:srgbClr val="FFC000"/>
                </a:solidFill>
              </a:rPr>
            </a:br>
            <a:endParaRPr lang="cs-CZ" sz="2800" dirty="0">
              <a:solidFill>
                <a:srgbClr val="FF66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1772817"/>
            <a:ext cx="8352928" cy="45365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800" b="1" dirty="0" smtClean="0">
                <a:solidFill>
                  <a:srgbClr val="99FF33"/>
                </a:solidFill>
              </a:rPr>
              <a:t> </a:t>
            </a:r>
            <a:r>
              <a:rPr lang="cs-CZ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Vyhláška č. 358/2013 Sb., o poskytování údajů z katastru - § 11 až 14</a:t>
            </a:r>
            <a:endParaRPr lang="cs-CZ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Dálkový přístup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úplatný (§ 11 a 12),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bezúplatný (§ 13),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pro poskytovatele ověřených výstupů z ISVS (§ 14) –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CzechPOINT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lvl="1" indent="-514350">
              <a:buAutoNum type="romanLcParenR"/>
            </a:pPr>
            <a:endParaRPr lang="cs-CZ" sz="24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60649"/>
            <a:ext cx="7992888" cy="936104"/>
          </a:xfrm>
        </p:spPr>
        <p:txBody>
          <a:bodyPr>
            <a:normAutofit fontScale="90000"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/>
            </a:r>
            <a:br>
              <a:rPr lang="cs-CZ" sz="3200" dirty="0" smtClean="0">
                <a:solidFill>
                  <a:srgbClr val="FF0000"/>
                </a:solidFill>
              </a:rPr>
            </a:br>
            <a:r>
              <a:rPr lang="cs-C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Bezúplatný dálkový přístup k údajům katastru </a:t>
            </a:r>
            <a:r>
              <a:rPr lang="cs-CZ" sz="3600" dirty="0" smtClean="0">
                <a:solidFill>
                  <a:srgbClr val="FFC000"/>
                </a:solidFill>
              </a:rPr>
              <a:t/>
            </a:r>
            <a:br>
              <a:rPr lang="cs-CZ" sz="3600" dirty="0" smtClean="0">
                <a:solidFill>
                  <a:srgbClr val="FFC000"/>
                </a:solidFill>
              </a:rPr>
            </a:br>
            <a:endParaRPr lang="cs-CZ" sz="2800" dirty="0">
              <a:solidFill>
                <a:srgbClr val="FF66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1772817"/>
            <a:ext cx="8352928" cy="453654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800" b="1" dirty="0" smtClean="0">
                <a:solidFill>
                  <a:srgbClr val="99FF33"/>
                </a:solidFill>
              </a:rPr>
              <a:t> </a:t>
            </a:r>
            <a:r>
              <a:rPr lang="cs-CZ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Vyhláška č. 358/2013 Sb., o poskytování údajů z katastru - § 13</a:t>
            </a:r>
            <a:endParaRPr lang="cs-CZ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SzPct val="100000"/>
              <a:buFont typeface="+mj-lt"/>
              <a:buAutoNum type="arabicParenR"/>
            </a:pPr>
            <a:r>
              <a:rPr lang="cs-CZ" sz="2800" i="1" dirty="0" smtClean="0">
                <a:latin typeface="Times New Roman" pitchFamily="18" charset="0"/>
                <a:cs typeface="Times New Roman" pitchFamily="18" charset="0"/>
              </a:rPr>
              <a:t>„Pokud jiný právní předpis stanoví, že se právnické osobě nebo organizační složce státu poskytují k určitému účelu dálkovým přístupem údaje z katastru </a:t>
            </a:r>
            <a:r>
              <a:rPr lang="cs-CZ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bezúplatně</a:t>
            </a:r>
            <a:r>
              <a:rPr lang="cs-CZ" sz="2800" i="1" dirty="0" smtClean="0">
                <a:latin typeface="Times New Roman" pitchFamily="18" charset="0"/>
                <a:cs typeface="Times New Roman" pitchFamily="18" charset="0"/>
              </a:rPr>
              <a:t>, použijí se obdobně § 11 a 12, pokud není dále stanoveno jinak.</a:t>
            </a:r>
          </a:p>
          <a:p>
            <a:pPr marL="514350" indent="-514350">
              <a:buSzPct val="100000"/>
              <a:buFont typeface="+mj-lt"/>
              <a:buAutoNum type="arabicParenR"/>
            </a:pPr>
            <a:r>
              <a:rPr lang="cs-CZ" sz="2800" i="1" dirty="0" smtClean="0">
                <a:latin typeface="Times New Roman" pitchFamily="18" charset="0"/>
                <a:cs typeface="Times New Roman" pitchFamily="18" charset="0"/>
              </a:rPr>
              <a:t>Při získávání údajů z katastru </a:t>
            </a:r>
            <a:r>
              <a:rPr lang="cs-CZ" sz="2800" i="1" u="sng" dirty="0" smtClean="0">
                <a:latin typeface="Times New Roman" pitchFamily="18" charset="0"/>
                <a:cs typeface="Times New Roman" pitchFamily="18" charset="0"/>
              </a:rPr>
              <a:t>uvede žadatel </a:t>
            </a:r>
            <a:r>
              <a:rPr lang="cs-CZ" sz="2800" i="1" dirty="0" smtClean="0">
                <a:latin typeface="Times New Roman" pitchFamily="18" charset="0"/>
                <a:cs typeface="Times New Roman" pitchFamily="18" charset="0"/>
              </a:rPr>
              <a:t>vždy </a:t>
            </a:r>
            <a:r>
              <a:rPr lang="cs-CZ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účel</a:t>
            </a:r>
            <a:r>
              <a:rPr lang="cs-CZ" sz="2800" i="1" dirty="0" smtClean="0">
                <a:latin typeface="Times New Roman" pitchFamily="18" charset="0"/>
                <a:cs typeface="Times New Roman" pitchFamily="18" charset="0"/>
              </a:rPr>
              <a:t>, ke kterému je nárok na bezúplatný dálkový přístup zákonem stanoven. Je-li údaj z katastru vyžadován pro řízení vedené orgánem veřejné moci, uvede též </a:t>
            </a:r>
            <a:r>
              <a:rPr lang="cs-CZ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spisovou značku</a:t>
            </a:r>
            <a:r>
              <a:rPr lang="cs-CZ" sz="2800" i="1" dirty="0" smtClean="0">
                <a:latin typeface="Times New Roman" pitchFamily="18" charset="0"/>
                <a:cs typeface="Times New Roman" pitchFamily="18" charset="0"/>
              </a:rPr>
              <a:t>.“</a:t>
            </a:r>
          </a:p>
          <a:p>
            <a:pPr marL="514350" lvl="1" indent="-514350">
              <a:buAutoNum type="romanLcParenR"/>
            </a:pPr>
            <a:endParaRPr lang="cs-CZ" sz="24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5424</TotalTime>
  <Words>912</Words>
  <Application>Microsoft Office PowerPoint</Application>
  <PresentationFormat>Předvádění na obrazovce (4:3)</PresentationFormat>
  <Paragraphs>165</Paragraphs>
  <Slides>51</Slides>
  <Notes>12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51</vt:i4>
      </vt:variant>
    </vt:vector>
  </HeadingPairs>
  <TitlesOfParts>
    <vt:vector size="52" baseType="lpstr">
      <vt:lpstr>Medián</vt:lpstr>
      <vt:lpstr>   DÁLKOVÝ PŘÍSTUP DO KATASTRU NEMOVITOSTÍ  Pracovní setkání obCÍ vykonávajících funkci veřejného opatrovníka</vt:lpstr>
      <vt:lpstr> Veřejný opatrovník  </vt:lpstr>
      <vt:lpstr> Poskytování údajů katastru  </vt:lpstr>
      <vt:lpstr> Poskytování údajů katastru  </vt:lpstr>
      <vt:lpstr> Formy poskytování údajů katastru  </vt:lpstr>
      <vt:lpstr> Formy poskytování údajů katastru  </vt:lpstr>
      <vt:lpstr> Formy poskytování údajů katastru  </vt:lpstr>
      <vt:lpstr> Dálkový přístup k údajům katastru  </vt:lpstr>
      <vt:lpstr> Bezúplatný dálkový přístup k údajům katastru  </vt:lpstr>
      <vt:lpstr>Zákaznické účty a uživatelská oprávnění</vt:lpstr>
      <vt:lpstr>Zákaznické účty a uživatelská oprávnění</vt:lpstr>
      <vt:lpstr>Zákaznické účty a uživatelská oprávnění</vt:lpstr>
      <vt:lpstr>Zákaznické účty a uživatelská oprávnění</vt:lpstr>
      <vt:lpstr>Zákaznické účty a uživatelská oprávnění</vt:lpstr>
      <vt:lpstr> Bezúplatný dálkový přístup - žádost  </vt:lpstr>
      <vt:lpstr>Bezúplatný dálkový přístup - žádost</vt:lpstr>
      <vt:lpstr>Zákaznické účty a uživatelská oprávnění</vt:lpstr>
      <vt:lpstr>Zákaznické účty a uživatelská oprávnění</vt:lpstr>
      <vt:lpstr>Ukládání informací o poskytnutých sestavách</vt:lpstr>
      <vt:lpstr>Ukládání informací o poskytnutých sestavách</vt:lpstr>
      <vt:lpstr>Údaje z KN dálkovým přístupem – praktický postup </vt:lpstr>
      <vt:lpstr>Údaje z KN dálkovým přístupem – praktický postup </vt:lpstr>
      <vt:lpstr>Údaje z KN dálkovým přístupem – praktický postup </vt:lpstr>
      <vt:lpstr>Údaje z KN dálkovým přístupem – praktický postup – Přehled vlastnictví </vt:lpstr>
      <vt:lpstr>Údaje z KN dálkovým přístupem – praktický postup – Přehled vlastnictví </vt:lpstr>
      <vt:lpstr>Údaje z KN dálkovým přístupem – praktický postup – Přehled vlastnictví </vt:lpstr>
      <vt:lpstr>Údaje z KN dálkovým přístupem – praktický postup – Přehled vlastnictví </vt:lpstr>
      <vt:lpstr>Údaje z KN dálkovým přístupem – praktický postup – Výpis z LV </vt:lpstr>
      <vt:lpstr>Údaje z KN dálkovým přístupem – praktický postup – Výpis z LV </vt:lpstr>
      <vt:lpstr>Výpis z listu vlastnictví</vt:lpstr>
      <vt:lpstr>Pozemek v kat. území s jednou číselnou řadou parcel</vt:lpstr>
      <vt:lpstr>Pozemek v kat. území se dvěma číselnými řadami</vt:lpstr>
      <vt:lpstr>Pozemek evidovaný zjednodušeným způsobem</vt:lpstr>
      <vt:lpstr>Pozemek se stavbou, která je součástí pozemku</vt:lpstr>
      <vt:lpstr>Budova, které se přiděluje či nepřiděluje číslo popisné nebo evidenční, pokud není součástí pozemku nebo práva stavby</vt:lpstr>
      <vt:lpstr>Jednotky vymezené podle občanského zákoníku</vt:lpstr>
      <vt:lpstr>Jednotky vymezené podle zákona č. 72/1994 Sb., kterým se upravují některé spoluvlastnické vztahy k budovám a některé vlastnické vztahy k bytům a nebytovým prostorům a doplňují některé zákony (zákon o vlastnictví bytů), ve znění pozdějších předpisů</vt:lpstr>
      <vt:lpstr>Právo stavby – vlastnictví PS</vt:lpstr>
      <vt:lpstr>Právo stavby – LV s pozemkem zatíženým PS</vt:lpstr>
      <vt:lpstr>Přídatné spoluvlastnictví – LV pozemků, k nimž se přídatné spoluvlastnictví váže</vt:lpstr>
      <vt:lpstr>Přídatné spoluvlastnictví – LV pozemku v přídatném spoluvlastnictví</vt:lpstr>
      <vt:lpstr>Omezení vlastnického práva</vt:lpstr>
      <vt:lpstr>Nabývací tituly</vt:lpstr>
      <vt:lpstr> Poskytování údajů ze sbírky listin  </vt:lpstr>
      <vt:lpstr>Údaje ze sbírky listin – praktický postup </vt:lpstr>
      <vt:lpstr>Údaje ze sbírky listin – praktický postup  </vt:lpstr>
      <vt:lpstr>Údaje ze sbírky listin – praktický postup</vt:lpstr>
      <vt:lpstr>Údaje ze sbírky listin – praktický postup</vt:lpstr>
      <vt:lpstr>Údaje ze sbírky listin – praktický postup</vt:lpstr>
      <vt:lpstr>Údaje ze sbírky listin – praktický postup</vt:lpstr>
      <vt:lpstr>Snímek 51</vt:lpstr>
    </vt:vector>
  </TitlesOfParts>
  <Company>ČÚZK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Šťástková Jana</dc:creator>
  <cp:lastModifiedBy>stastkovaj</cp:lastModifiedBy>
  <cp:revision>566</cp:revision>
  <dcterms:created xsi:type="dcterms:W3CDTF">2009-03-25T09:36:13Z</dcterms:created>
  <dcterms:modified xsi:type="dcterms:W3CDTF">2017-09-21T20:47:01Z</dcterms:modified>
</cp:coreProperties>
</file>